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49" r:id="rId2"/>
  </p:sldMasterIdLst>
  <p:notesMasterIdLst>
    <p:notesMasterId r:id="rId34"/>
  </p:notesMasterIdLst>
  <p:sldIdLst>
    <p:sldId id="755" r:id="rId3"/>
    <p:sldId id="681" r:id="rId4"/>
    <p:sldId id="704" r:id="rId5"/>
    <p:sldId id="705" r:id="rId6"/>
    <p:sldId id="747" r:id="rId7"/>
    <p:sldId id="706" r:id="rId8"/>
    <p:sldId id="708" r:id="rId9"/>
    <p:sldId id="756" r:id="rId10"/>
    <p:sldId id="707" r:id="rId11"/>
    <p:sldId id="306" r:id="rId12"/>
    <p:sldId id="748" r:id="rId13"/>
    <p:sldId id="749" r:id="rId14"/>
    <p:sldId id="307" r:id="rId15"/>
    <p:sldId id="308" r:id="rId16"/>
    <p:sldId id="309" r:id="rId17"/>
    <p:sldId id="310" r:id="rId18"/>
    <p:sldId id="311" r:id="rId19"/>
    <p:sldId id="709" r:id="rId20"/>
    <p:sldId id="714" r:id="rId21"/>
    <p:sldId id="758" r:id="rId22"/>
    <p:sldId id="715" r:id="rId23"/>
    <p:sldId id="750" r:id="rId24"/>
    <p:sldId id="716" r:id="rId25"/>
    <p:sldId id="710" r:id="rId26"/>
    <p:sldId id="717" r:id="rId27"/>
    <p:sldId id="759" r:id="rId28"/>
    <p:sldId id="760" r:id="rId29"/>
    <p:sldId id="751" r:id="rId30"/>
    <p:sldId id="752" r:id="rId31"/>
    <p:sldId id="753" r:id="rId32"/>
    <p:sldId id="757" r:id="rId33"/>
  </p:sldIdLst>
  <p:sldSz cx="9144000" cy="51435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16DA210-FB5B-4158-B5E0-FEB733F419BA}" styleName="">
    <a:wholeTbl>
      <a:tcTxStyle>
        <a:font>
          <a:latin typeface="+mn-lt"/>
          <a:ea typeface="+mn-ea"/>
          <a:cs typeface="+mn-cs"/>
        </a:font>
        <a:srgbClr val="000000"/>
      </a:tcTxStyle>
      <a:tcStyle>
        <a:tcBdr>
          <a:left>
            <a:ln w="12701" cap="flat" cmpd="sng" algn="ctr">
              <a:solidFill>
                <a:srgbClr val="000000"/>
              </a:solidFill>
              <a:prstDash val="solid"/>
              <a:round/>
              <a:headEnd type="none" w="med" len="med"/>
              <a:tailEnd type="none" w="med" len="med"/>
            </a:ln>
          </a:left>
          <a:right>
            <a:ln w="12701" cap="flat" cmpd="sng" algn="ctr">
              <a:solidFill>
                <a:srgbClr val="000000"/>
              </a:solidFill>
              <a:prstDash val="solid"/>
              <a:round/>
              <a:headEnd type="none" w="med" len="med"/>
              <a:tailEnd type="none" w="med" len="med"/>
            </a:ln>
          </a:right>
          <a:top>
            <a:ln w="12701" cap="flat" cmpd="sng" algn="ctr">
              <a:solidFill>
                <a:srgbClr val="000000"/>
              </a:solidFill>
              <a:prstDash val="solid"/>
              <a:round/>
              <a:headEnd type="none" w="med" len="med"/>
              <a:tailEnd type="none" w="med" len="med"/>
            </a:ln>
          </a:top>
          <a:bottom>
            <a:ln w="12701" cap="flat" cmpd="sng" algn="ctr">
              <a:solidFill>
                <a:srgbClr val="000000"/>
              </a:solidFill>
              <a:prstDash val="solid"/>
              <a:round/>
              <a:headEnd type="none" w="med" len="med"/>
              <a:tailEnd type="none" w="med" len="med"/>
            </a:ln>
          </a:bottom>
        </a:tcBdr>
      </a:tcStyle>
    </a:wholeTbl>
    <a:band1H>
      <a:tcStyle>
        <a:tcBdr/>
        <a:fill>
          <a:solidFill>
            <a:srgbClr val="000000"/>
          </a:solidFill>
        </a:fill>
      </a:tcStyle>
    </a:band1H>
    <a:band1V>
      <a:tcStyle>
        <a:tcBdr/>
        <a:fill>
          <a:solidFill>
            <a:srgbClr val="000000"/>
          </a:solidFill>
        </a:fill>
      </a:tcStyle>
    </a:band1V>
    <a:lastCol>
      <a:tcTxStyle b="on">
        <a:font>
          <a:latin typeface=""/>
          <a:ea typeface=""/>
          <a:cs typeface=""/>
        </a:font>
      </a:tcTxStyle>
      <a:tcStyle>
        <a:tcBdr/>
      </a:tcStyle>
    </a:lastCol>
    <a:firstCol>
      <a:tcTxStyle b="on">
        <a:font>
          <a:latin typeface=""/>
          <a:ea typeface=""/>
          <a:cs typeface=""/>
        </a:font>
      </a:tcTxStyle>
      <a:tcStyle>
        <a:tcBdr/>
      </a:tcStyle>
    </a:firstCol>
    <a:lastRow>
      <a:tcTxStyle b="on">
        <a:font>
          <a:latin typeface=""/>
          <a:ea typeface=""/>
          <a:cs typeface=""/>
        </a:font>
      </a:tcTxStyle>
      <a:tcStyle>
        <a:tcBdr>
          <a:top>
            <a:ln w="50804" cap="flat" cmpd="dbl" algn="ctr">
              <a:solidFill>
                <a:srgbClr val="000000"/>
              </a:solidFill>
              <a:prstDash val="solid"/>
              <a:round/>
              <a:headEnd type="none" w="med" len="med"/>
              <a:tailEnd type="none" w="med" len="med"/>
            </a:ln>
          </a:top>
        </a:tcBdr>
      </a:tcStyle>
    </a:lastRow>
    <a:firstRow>
      <a:tcTxStyle b="on">
        <a:font>
          <a:latin typeface=""/>
          <a:ea typeface=""/>
          <a:cs typeface=""/>
        </a:font>
      </a:tcTxStyle>
      <a:tcStyle>
        <a:tcBdr>
          <a:bottom>
            <a:ln w="25402" cap="flat" cmpd="sng" algn="ctr">
              <a:solidFill>
                <a:srgbClr val="000000"/>
              </a:solidFill>
              <a:prstDash val="solid"/>
              <a:round/>
              <a:headEnd type="none" w="med" len="med"/>
              <a:tailEnd type="none" w="med" len="med"/>
            </a:ln>
          </a:bottom>
        </a:tcBdr>
      </a:tcStyle>
    </a:firstRow>
  </a:tblStyle>
  <a:tblStyle styleId="{5940675A-B579-460E-94D1-54222C63F5DA}" styleName="">
    <a:wholeTbl>
      <a:tcTxStyle>
        <a:font>
          <a:latin typeface="+mn-lt"/>
          <a:ea typeface="+mn-ea"/>
          <a:cs typeface="+mn-cs"/>
        </a:font>
        <a:srgbClr val="000000"/>
      </a:tcTxStyle>
      <a:tcStyle>
        <a:tcBdr>
          <a:left>
            <a:ln w="12701" cap="flat" cmpd="sng" algn="ctr">
              <a:solidFill>
                <a:srgbClr val="000000"/>
              </a:solidFill>
              <a:prstDash val="solid"/>
              <a:round/>
              <a:headEnd type="none" w="med" len="med"/>
              <a:tailEnd type="none" w="med" len="med"/>
            </a:ln>
          </a:left>
          <a:right>
            <a:ln w="12701" cap="flat" cmpd="sng" algn="ctr">
              <a:solidFill>
                <a:srgbClr val="000000"/>
              </a:solidFill>
              <a:prstDash val="solid"/>
              <a:round/>
              <a:headEnd type="none" w="med" len="med"/>
              <a:tailEnd type="none" w="med" len="med"/>
            </a:ln>
          </a:right>
          <a:top>
            <a:ln w="12701" cap="flat" cmpd="sng" algn="ctr">
              <a:solidFill>
                <a:srgbClr val="000000"/>
              </a:solidFill>
              <a:prstDash val="solid"/>
              <a:round/>
              <a:headEnd type="none" w="med" len="med"/>
              <a:tailEnd type="none" w="med" len="med"/>
            </a:ln>
          </a:top>
          <a:bottom>
            <a:ln w="12701" cap="flat" cmpd="sng" algn="ctr">
              <a:solidFill>
                <a:srgbClr val="000000"/>
              </a:solidFill>
              <a:prstDash val="solid"/>
              <a:round/>
              <a:headEnd type="none" w="med" len="med"/>
              <a:tailEnd type="none" w="med" len="med"/>
            </a:ln>
          </a:bottom>
        </a:tcBdr>
      </a:tcStyle>
    </a:wholeTbl>
  </a:tblStyle>
  <a:tblStyle styleId="{12ACAA50-B3C0-4FEF-8DD3-66675128A787}" styleName="">
    <a:wholeTbl>
      <a:tcTxStyle>
        <a:font>
          <a:latin typeface="Arial"/>
          <a:ea typeface="Arial"/>
          <a:cs typeface="Arial"/>
        </a:font>
        <a:srgbClr val="000000"/>
      </a:tcTxStyle>
      <a:tcStyle>
        <a:tcBdr>
          <a:left>
            <a:ln w="9528" cap="flat" cmpd="sng" algn="ctr">
              <a:solidFill>
                <a:srgbClr val="9E9E9E"/>
              </a:solidFill>
              <a:prstDash val="solid"/>
              <a:round/>
              <a:headEnd type="none" w="med" len="med"/>
              <a:tailEnd type="none" w="med" len="med"/>
            </a:ln>
          </a:left>
          <a:right>
            <a:ln w="9528" cap="flat" cmpd="sng" algn="ctr">
              <a:solidFill>
                <a:srgbClr val="9E9E9E"/>
              </a:solidFill>
              <a:prstDash val="solid"/>
              <a:round/>
              <a:headEnd type="none" w="med" len="med"/>
              <a:tailEnd type="none" w="med" len="med"/>
            </a:ln>
          </a:right>
          <a:top>
            <a:ln w="9528" cap="flat" cmpd="sng" algn="ctr">
              <a:solidFill>
                <a:srgbClr val="9E9E9E"/>
              </a:solidFill>
              <a:prstDash val="solid"/>
              <a:round/>
              <a:headEnd type="none" w="med" len="med"/>
              <a:tailEnd type="none" w="med" len="med"/>
            </a:ln>
          </a:top>
          <a:bottom>
            <a:ln w="9528" cap="flat" cmpd="sng" algn="ctr">
              <a:solidFill>
                <a:srgbClr val="9E9E9E"/>
              </a:solidFill>
              <a:prstDash val="solid"/>
              <a:round/>
              <a:headEnd type="none" w="med" len="med"/>
              <a:tailEnd type="none" w="med" len="med"/>
            </a:ln>
          </a:bottom>
        </a:tcBdr>
      </a:tcStyle>
    </a:wholeTbl>
    <a:band1H>
      <a:tcTxStyle>
        <a:font>
          <a:latin typeface=""/>
          <a:ea typeface=""/>
          <a:cs typeface=""/>
        </a:font>
      </a:tcTxStyle>
      <a:tcStyle>
        <a:tcBdr/>
      </a:tcStyle>
    </a:band1H>
    <a:band2H>
      <a:tcTxStyle>
        <a:font>
          <a:latin typeface=""/>
          <a:ea typeface=""/>
          <a:cs typeface=""/>
        </a:font>
      </a:tcTxStyle>
      <a:tcStyle>
        <a:tcBdr/>
      </a:tcStyle>
    </a:band2H>
    <a:band1V>
      <a:tcTxStyle>
        <a:font>
          <a:latin typeface=""/>
          <a:ea typeface=""/>
          <a:cs typeface=""/>
        </a:font>
      </a:tcTxStyle>
      <a:tcStyle>
        <a:tcBdr/>
      </a:tcStyle>
    </a:band1V>
    <a:band2V>
      <a:tcTxStyle>
        <a:font>
          <a:latin typeface=""/>
          <a:ea typeface=""/>
          <a:cs typeface=""/>
        </a:font>
      </a:tcTxStyle>
      <a:tcStyle>
        <a:tcBdr/>
      </a:tcStyle>
    </a:band2V>
    <a:lastCol>
      <a:tcTxStyle>
        <a:font>
          <a:latin typeface=""/>
          <a:ea typeface=""/>
          <a:cs typeface=""/>
        </a:font>
      </a:tcTxStyle>
      <a:tcStyle>
        <a:tcBdr/>
      </a:tcStyle>
    </a:lastCol>
    <a:firstCol>
      <a:tcTxStyle>
        <a:font>
          <a:latin typeface=""/>
          <a:ea typeface=""/>
          <a:cs typeface=""/>
        </a:font>
      </a:tcTxStyle>
      <a:tcStyle>
        <a:tcBdr/>
      </a:tcStyle>
    </a:firstCol>
    <a:lastRow>
      <a:tcTxStyle>
        <a:font>
          <a:latin typeface=""/>
          <a:ea typeface=""/>
          <a:cs typeface=""/>
        </a:font>
      </a:tcTxStyle>
      <a:tcStyle>
        <a:tcBdr/>
      </a:tcStyle>
    </a:lastRow>
    <a:firstRow>
      <a:tcTxStyle>
        <a:font>
          <a:latin typeface=""/>
          <a:ea typeface=""/>
          <a:cs typeface=""/>
        </a:font>
      </a:tcTxStyle>
      <a:tcStyle>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2"/>
  </p:normalViewPr>
  <p:slideViewPr>
    <p:cSldViewPr snapToGrid="0">
      <p:cViewPr varScale="1">
        <p:scale>
          <a:sx n="148" d="100"/>
          <a:sy n="148" d="100"/>
        </p:scale>
        <p:origin x="50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c:style val="2"/>
  <c:chart>
    <c:title>
      <c:tx>
        <c:rich>
          <a:bodyPr lIns="0" tIns="0" rIns="0" bIns="0"/>
          <a:lstStyle/>
          <a:p>
            <a:pPr marL="0" marR="0" indent="0" algn="ctr" defTabSz="914400" fontAlgn="auto" hangingPunct="1">
              <a:lnSpc>
                <a:spcPct val="100000"/>
              </a:lnSpc>
              <a:spcBef>
                <a:spcPts val="0"/>
              </a:spcBef>
              <a:spcAft>
                <a:spcPts val="0"/>
              </a:spcAft>
              <a:tabLst/>
              <a:defRPr sz="1400" b="0" i="0" u="none" strike="noStrike" kern="1200" spc="0" baseline="0">
                <a:solidFill>
                  <a:srgbClr val="595959"/>
                </a:solidFill>
                <a:latin typeface="Arial"/>
              </a:defRPr>
            </a:pPr>
            <a:r>
              <a:rPr lang="en-US" sz="1400" b="0" i="0" u="none" strike="noStrike" kern="1200" cap="none" spc="0" baseline="0">
                <a:solidFill>
                  <a:srgbClr val="595959"/>
                </a:solidFill>
                <a:uFillTx/>
                <a:latin typeface="Arial"/>
              </a:rPr>
              <a:t>Sự phân bổ điện năng tại 1 PX Tissue</a:t>
            </a:r>
          </a:p>
        </c:rich>
      </c:tx>
      <c:layout>
        <c:manualLayout>
          <c:xMode val="edge"/>
          <c:yMode val="edge"/>
          <c:x val="1.1257648371775239E-3"/>
          <c:y val="0"/>
        </c:manualLayout>
      </c:layout>
      <c:overlay val="0"/>
      <c:spPr>
        <a:noFill/>
        <a:ln>
          <a:noFill/>
        </a:ln>
      </c:spPr>
    </c:title>
    <c:autoTitleDeleted val="0"/>
    <c:plotArea>
      <c:layout/>
      <c:pieChart>
        <c:varyColors val="1"/>
        <c:ser>
          <c:idx val="0"/>
          <c:order val="0"/>
          <c:tx>
            <c:v>Series1</c:v>
          </c:tx>
          <c:dPt>
            <c:idx val="0"/>
            <c:bubble3D val="0"/>
            <c:spPr>
              <a:solidFill>
                <a:srgbClr val="87C6CC"/>
              </a:solidFill>
              <a:ln w="19046">
                <a:solidFill>
                  <a:srgbClr val="FFFFFF"/>
                </a:solidFill>
                <a:prstDash val="solid"/>
              </a:ln>
            </c:spPr>
            <c:extLst>
              <c:ext xmlns:c16="http://schemas.microsoft.com/office/drawing/2014/chart" uri="{C3380CC4-5D6E-409C-BE32-E72D297353CC}">
                <c16:uniqueId val="{00000001-2E39-FC4F-8219-0DED9B74A4B0}"/>
              </c:ext>
            </c:extLst>
          </c:dPt>
          <c:dPt>
            <c:idx val="1"/>
            <c:bubble3D val="0"/>
            <c:spPr>
              <a:solidFill>
                <a:srgbClr val="F9DA21"/>
              </a:solidFill>
              <a:ln w="19046">
                <a:solidFill>
                  <a:srgbClr val="FFFFFF"/>
                </a:solidFill>
                <a:prstDash val="solid"/>
              </a:ln>
            </c:spPr>
            <c:extLst>
              <c:ext xmlns:c16="http://schemas.microsoft.com/office/drawing/2014/chart" uri="{C3380CC4-5D6E-409C-BE32-E72D297353CC}">
                <c16:uniqueId val="{00000002-2E39-FC4F-8219-0DED9B74A4B0}"/>
              </c:ext>
            </c:extLst>
          </c:dPt>
          <c:dPt>
            <c:idx val="2"/>
            <c:bubble3D val="0"/>
            <c:spPr>
              <a:solidFill>
                <a:srgbClr val="9DC67D"/>
              </a:solidFill>
              <a:ln w="19046">
                <a:solidFill>
                  <a:srgbClr val="FFFFFF"/>
                </a:solidFill>
                <a:prstDash val="solid"/>
              </a:ln>
            </c:spPr>
            <c:extLst>
              <c:ext xmlns:c16="http://schemas.microsoft.com/office/drawing/2014/chart" uri="{C3380CC4-5D6E-409C-BE32-E72D297353CC}">
                <c16:uniqueId val="{00000003-2E39-FC4F-8219-0DED9B74A4B0}"/>
              </c:ext>
            </c:extLst>
          </c:dPt>
          <c:dPt>
            <c:idx val="3"/>
            <c:bubble3D val="0"/>
            <c:spPr>
              <a:solidFill>
                <a:srgbClr val="3D888F"/>
              </a:solidFill>
              <a:ln w="19046">
                <a:solidFill>
                  <a:srgbClr val="FFFFFF"/>
                </a:solidFill>
                <a:prstDash val="solid"/>
              </a:ln>
            </c:spPr>
            <c:extLst>
              <c:ext xmlns:c16="http://schemas.microsoft.com/office/drawing/2014/chart" uri="{C3380CC4-5D6E-409C-BE32-E72D297353CC}">
                <c16:uniqueId val="{00000004-2E39-FC4F-8219-0DED9B74A4B0}"/>
              </c:ext>
            </c:extLst>
          </c:dPt>
          <c:dPt>
            <c:idx val="4"/>
            <c:bubble3D val="0"/>
            <c:spPr>
              <a:solidFill>
                <a:srgbClr val="A58E04"/>
              </a:solidFill>
              <a:ln w="19046">
                <a:solidFill>
                  <a:srgbClr val="FFFFFF"/>
                </a:solidFill>
                <a:prstDash val="solid"/>
              </a:ln>
            </c:spPr>
            <c:extLst>
              <c:ext xmlns:c16="http://schemas.microsoft.com/office/drawing/2014/chart" uri="{C3380CC4-5D6E-409C-BE32-E72D297353CC}">
                <c16:uniqueId val="{00000005-2E39-FC4F-8219-0DED9B74A4B0}"/>
              </c:ext>
            </c:extLst>
          </c:dPt>
          <c:dPt>
            <c:idx val="5"/>
            <c:bubble3D val="0"/>
            <c:spPr>
              <a:solidFill>
                <a:srgbClr val="5C873B"/>
              </a:solidFill>
              <a:ln w="19046">
                <a:solidFill>
                  <a:srgbClr val="FFFFFF"/>
                </a:solidFill>
                <a:prstDash val="solid"/>
              </a:ln>
            </c:spPr>
            <c:extLst>
              <c:ext xmlns:c16="http://schemas.microsoft.com/office/drawing/2014/chart" uri="{C3380CC4-5D6E-409C-BE32-E72D297353CC}">
                <c16:uniqueId val="{00000006-2E39-FC4F-8219-0DED9B74A4B0}"/>
              </c:ext>
            </c:extLst>
          </c:dPt>
          <c:dPt>
            <c:idx val="6"/>
            <c:bubble3D val="0"/>
            <c:spPr>
              <a:solidFill>
                <a:srgbClr val="9FD1D6"/>
              </a:solidFill>
              <a:ln w="19046">
                <a:solidFill>
                  <a:srgbClr val="FFFFFF"/>
                </a:solidFill>
                <a:prstDash val="solid"/>
              </a:ln>
            </c:spPr>
            <c:extLst>
              <c:ext xmlns:c16="http://schemas.microsoft.com/office/drawing/2014/chart" uri="{C3380CC4-5D6E-409C-BE32-E72D297353CC}">
                <c16:uniqueId val="{00000007-2E39-FC4F-8219-0DED9B74A4B0}"/>
              </c:ext>
            </c:extLst>
          </c:dPt>
          <c:dPt>
            <c:idx val="7"/>
            <c:bubble3D val="0"/>
            <c:spPr>
              <a:solidFill>
                <a:srgbClr val="FAE14D"/>
              </a:solidFill>
              <a:ln w="19046">
                <a:solidFill>
                  <a:srgbClr val="FFFFFF"/>
                </a:solidFill>
                <a:prstDash val="solid"/>
              </a:ln>
            </c:spPr>
            <c:extLst>
              <c:ext xmlns:c16="http://schemas.microsoft.com/office/drawing/2014/chart" uri="{C3380CC4-5D6E-409C-BE32-E72D297353CC}">
                <c16:uniqueId val="{00000008-2E39-FC4F-8219-0DED9B74A4B0}"/>
              </c:ext>
            </c:extLst>
          </c:dPt>
          <c:dPt>
            <c:idx val="8"/>
            <c:bubble3D val="0"/>
            <c:spPr>
              <a:solidFill>
                <a:srgbClr val="B1D197"/>
              </a:solidFill>
              <a:ln w="19046">
                <a:solidFill>
                  <a:srgbClr val="FFFFFF"/>
                </a:solidFill>
                <a:prstDash val="solid"/>
              </a:ln>
            </c:spPr>
            <c:extLst>
              <c:ext xmlns:c16="http://schemas.microsoft.com/office/drawing/2014/chart" uri="{C3380CC4-5D6E-409C-BE32-E72D297353CC}">
                <c16:uniqueId val="{00000009-2E39-FC4F-8219-0DED9B74A4B0}"/>
              </c:ext>
            </c:extLst>
          </c:dPt>
          <c:dPt>
            <c:idx val="9"/>
            <c:bubble3D val="0"/>
            <c:spPr>
              <a:solidFill>
                <a:srgbClr val="57AFB8"/>
              </a:solidFill>
              <a:ln w="19046">
                <a:solidFill>
                  <a:srgbClr val="FFFFFF"/>
                </a:solidFill>
                <a:prstDash val="solid"/>
              </a:ln>
            </c:spPr>
            <c:extLst>
              <c:ext xmlns:c16="http://schemas.microsoft.com/office/drawing/2014/chart" uri="{C3380CC4-5D6E-409C-BE32-E72D297353CC}">
                <c16:uniqueId val="{0000000A-2E39-FC4F-8219-0DED9B74A4B0}"/>
              </c:ext>
            </c:extLst>
          </c:dPt>
          <c:dLbls>
            <c:dLbl>
              <c:idx val="1"/>
              <c:delete val="1"/>
              <c:extLst>
                <c:ext xmlns:c15="http://schemas.microsoft.com/office/drawing/2012/chart" uri="{CE6537A1-D6FC-4f65-9D91-7224C49458BB}"/>
                <c:ext xmlns:c16="http://schemas.microsoft.com/office/drawing/2014/chart" uri="{C3380CC4-5D6E-409C-BE32-E72D297353CC}">
                  <c16:uniqueId val="{00000002-2E39-FC4F-8219-0DED9B74A4B0}"/>
                </c:ext>
              </c:extLst>
            </c:dLbl>
            <c:dLbl>
              <c:idx val="2"/>
              <c:layout>
                <c:manualLayout>
                  <c:xMode val="edge"/>
                  <c:yMode val="edge"/>
                  <c:x val="0.80574471127226621"/>
                  <c:y val="0.34170129143778272"/>
                </c:manualLayout>
              </c:layout>
              <c:showLegendKey val="0"/>
              <c:showVal val="0"/>
              <c:showCatName val="1"/>
              <c:showSerName val="0"/>
              <c:showPercent val="1"/>
              <c:showBubbleSize val="0"/>
              <c:separator/>
              <c:extLst>
                <c:ext xmlns:c15="http://schemas.microsoft.com/office/drawing/2012/chart" uri="{CE6537A1-D6FC-4f65-9D91-7224C49458BB}"/>
                <c:ext xmlns:c16="http://schemas.microsoft.com/office/drawing/2014/chart" uri="{C3380CC4-5D6E-409C-BE32-E72D297353CC}">
                  <c16:uniqueId val="{00000003-2E39-FC4F-8219-0DED9B74A4B0}"/>
                </c:ext>
              </c:extLst>
            </c:dLbl>
            <c:dLbl>
              <c:idx val="3"/>
              <c:layout>
                <c:manualLayout>
                  <c:xMode val="edge"/>
                  <c:yMode val="edge"/>
                  <c:x val="0.68858024405059104"/>
                  <c:y val="0.85266997960531976"/>
                </c:manualLayout>
              </c:layout>
              <c:showLegendKey val="0"/>
              <c:showVal val="0"/>
              <c:showCatName val="1"/>
              <c:showSerName val="0"/>
              <c:showPercent val="1"/>
              <c:showBubbleSize val="0"/>
              <c:separator/>
              <c:extLst>
                <c:ext xmlns:c15="http://schemas.microsoft.com/office/drawing/2012/chart" uri="{CE6537A1-D6FC-4f65-9D91-7224C49458BB}"/>
                <c:ext xmlns:c16="http://schemas.microsoft.com/office/drawing/2014/chart" uri="{C3380CC4-5D6E-409C-BE32-E72D297353CC}">
                  <c16:uniqueId val="{00000004-2E39-FC4F-8219-0DED9B74A4B0}"/>
                </c:ext>
              </c:extLst>
            </c:dLbl>
            <c:dLbl>
              <c:idx val="4"/>
              <c:layout>
                <c:manualLayout>
                  <c:xMode val="edge"/>
                  <c:yMode val="edge"/>
                  <c:x val="0.449836532996153"/>
                  <c:y val="0.86110806026371711"/>
                </c:manualLayout>
              </c:layout>
              <c:showLegendKey val="0"/>
              <c:showVal val="0"/>
              <c:showCatName val="1"/>
              <c:showSerName val="0"/>
              <c:showPercent val="1"/>
              <c:showBubbleSize val="0"/>
              <c:separator/>
              <c:extLst>
                <c:ext xmlns:c15="http://schemas.microsoft.com/office/drawing/2012/chart" uri="{CE6537A1-D6FC-4f65-9D91-7224C49458BB}"/>
                <c:ext xmlns:c16="http://schemas.microsoft.com/office/drawing/2014/chart" uri="{C3380CC4-5D6E-409C-BE32-E72D297353CC}">
                  <c16:uniqueId val="{00000005-2E39-FC4F-8219-0DED9B74A4B0}"/>
                </c:ext>
              </c:extLst>
            </c:dLbl>
            <c:dLbl>
              <c:idx val="5"/>
              <c:delete val="1"/>
              <c:extLst>
                <c:ext xmlns:c15="http://schemas.microsoft.com/office/drawing/2012/chart" uri="{CE6537A1-D6FC-4f65-9D91-7224C49458BB}"/>
                <c:ext xmlns:c16="http://schemas.microsoft.com/office/drawing/2014/chart" uri="{C3380CC4-5D6E-409C-BE32-E72D297353CC}">
                  <c16:uniqueId val="{00000006-2E39-FC4F-8219-0DED9B74A4B0}"/>
                </c:ext>
              </c:extLst>
            </c:dLbl>
            <c:dLbl>
              <c:idx val="6"/>
              <c:layout>
                <c:manualLayout>
                  <c:xMode val="edge"/>
                  <c:yMode val="edge"/>
                  <c:x val="8.177380491242256E-2"/>
                  <c:y val="0.79147411125999245"/>
                </c:manualLayout>
              </c:layout>
              <c:showLegendKey val="0"/>
              <c:showVal val="0"/>
              <c:showCatName val="1"/>
              <c:showSerName val="0"/>
              <c:showPercent val="1"/>
              <c:showBubbleSize val="0"/>
              <c:separator/>
              <c:extLst>
                <c:ext xmlns:c15="http://schemas.microsoft.com/office/drawing/2012/chart" uri="{CE6537A1-D6FC-4f65-9D91-7224C49458BB}"/>
                <c:ext xmlns:c16="http://schemas.microsoft.com/office/drawing/2014/chart" uri="{C3380CC4-5D6E-409C-BE32-E72D297353CC}">
                  <c16:uniqueId val="{00000007-2E39-FC4F-8219-0DED9B74A4B0}"/>
                </c:ext>
              </c:extLst>
            </c:dLbl>
            <c:dLbl>
              <c:idx val="8"/>
              <c:layout>
                <c:manualLayout>
                  <c:xMode val="edge"/>
                  <c:yMode val="edge"/>
                  <c:x val="0.28065130269815719"/>
                  <c:y val="0.10389994046623333"/>
                </c:manualLayout>
              </c:layout>
              <c:showLegendKey val="0"/>
              <c:showVal val="0"/>
              <c:showCatName val="1"/>
              <c:showSerName val="0"/>
              <c:showPercent val="1"/>
              <c:showBubbleSize val="0"/>
              <c:separator/>
              <c:extLst>
                <c:ext xmlns:c15="http://schemas.microsoft.com/office/drawing/2012/chart" uri="{CE6537A1-D6FC-4f65-9D91-7224C49458BB}"/>
                <c:ext xmlns:c16="http://schemas.microsoft.com/office/drawing/2014/chart" uri="{C3380CC4-5D6E-409C-BE32-E72D297353CC}">
                  <c16:uniqueId val="{00000009-2E39-FC4F-8219-0DED9B74A4B0}"/>
                </c:ext>
              </c:extLst>
            </c:dLbl>
            <c:dLbl>
              <c:idx val="9"/>
              <c:layout>
                <c:manualLayout>
                  <c:xMode val="edge"/>
                  <c:yMode val="edge"/>
                  <c:x val="0.67703439732157844"/>
                  <c:y val="0.19381930234536004"/>
                </c:manualLayout>
              </c:layout>
              <c:showLegendKey val="0"/>
              <c:showVal val="0"/>
              <c:showCatName val="1"/>
              <c:showSerName val="0"/>
              <c:showPercent val="1"/>
              <c:showBubbleSize val="0"/>
              <c:separator/>
              <c:extLst>
                <c:ext xmlns:c15="http://schemas.microsoft.com/office/drawing/2012/chart" uri="{CE6537A1-D6FC-4f65-9D91-7224C49458BB}"/>
                <c:ext xmlns:c16="http://schemas.microsoft.com/office/drawing/2014/chart" uri="{C3380CC4-5D6E-409C-BE32-E72D297353CC}">
                  <c16:uniqueId val="{0000000A-2E39-FC4F-8219-0DED9B74A4B0}"/>
                </c:ext>
              </c:extLst>
            </c:dLbl>
            <c:spPr>
              <a:solidFill>
                <a:srgbClr val="FFFFFF"/>
              </a:solidFill>
              <a:ln w="9528">
                <a:solidFill>
                  <a:srgbClr val="BFBFBF"/>
                </a:solidFill>
                <a:prstDash val="solid"/>
              </a:ln>
              <a:effectLst/>
            </c:spPr>
            <c:txPr>
              <a:bodyPr lIns="0" tIns="0" rIns="0" bIns="0"/>
              <a:lstStyle/>
              <a:p>
                <a:pPr marL="0" marR="0" indent="0" algn="ctr"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showLegendKey val="0"/>
            <c:showVal val="0"/>
            <c:showCatName val="1"/>
            <c:showSerName val="0"/>
            <c:showPercent val="1"/>
            <c:showBubbleSize val="0"/>
            <c:separator/>
            <c:showLeaderLines val="1"/>
            <c:extLst>
              <c:ext xmlns:c15="http://schemas.microsoft.com/office/drawing/2012/chart" uri="{CE6537A1-D6FC-4f65-9D91-7224C49458BB}"/>
            </c:extLst>
          </c:dLbls>
          <c:cat>
            <c:strLit>
              <c:ptCount val="10"/>
              <c:pt idx="0">
                <c:v>Nghiền thủy lực (1)</c:v>
              </c:pt>
              <c:pt idx="1">
                <c:v>Lọc cát (1)</c:v>
              </c:pt>
              <c:pt idx="2">
                <c:v>Nghiền đĩa (1) - Nghiền thô</c:v>
              </c:pt>
              <c:pt idx="3">
                <c:v>Phối trộn bột (1)</c:v>
              </c:pt>
              <c:pt idx="4">
                <c:v>Sàng áp lực (1)</c:v>
              </c:pt>
              <c:pt idx="5">
                <c:v>Hòm phun bột (1)</c:v>
              </c:pt>
              <c:pt idx="6">
                <c:v>Ép, Hút chân không (1)</c:v>
              </c:pt>
              <c:pt idx="7">
                <c:v>Sấy Yankee (1)</c:v>
              </c:pt>
              <c:pt idx="8">
                <c:v>Lô cuộn (1)</c:v>
              </c:pt>
              <c:pt idx="9">
                <c:v>Máy chia cuộn máy 9 (1)</c:v>
              </c:pt>
            </c:strLit>
          </c:cat>
          <c:val>
            <c:numLit>
              <c:formatCode>General</c:formatCode>
              <c:ptCount val="10"/>
              <c:pt idx="0">
                <c:v>7.3185568186138472E-2</c:v>
              </c:pt>
              <c:pt idx="1">
                <c:v>0</c:v>
              </c:pt>
              <c:pt idx="2">
                <c:v>0.3173592365889823</c:v>
              </c:pt>
              <c:pt idx="3">
                <c:v>3.1449107795800534E-2</c:v>
              </c:pt>
              <c:pt idx="4">
                <c:v>1.1863442103450516E-2</c:v>
              </c:pt>
              <c:pt idx="5">
                <c:v>0</c:v>
              </c:pt>
              <c:pt idx="6">
                <c:v>0.28395609089546936</c:v>
              </c:pt>
              <c:pt idx="7">
                <c:v>0.26313258832027664</c:v>
              </c:pt>
              <c:pt idx="8">
                <c:v>1.2210640253516153E-2</c:v>
              </c:pt>
              <c:pt idx="9">
                <c:v>3.5064282119421863E-3</c:v>
              </c:pt>
            </c:numLit>
          </c:val>
          <c:extLst>
            <c:ext xmlns:c16="http://schemas.microsoft.com/office/drawing/2014/chart" uri="{C3380CC4-5D6E-409C-BE32-E72D297353CC}">
              <c16:uniqueId val="{00000000-2E39-FC4F-8219-0DED9B74A4B0}"/>
            </c:ext>
          </c:extLst>
        </c:ser>
        <c:dLbls>
          <c:showLegendKey val="0"/>
          <c:showVal val="0"/>
          <c:showCatName val="0"/>
          <c:showSerName val="0"/>
          <c:showPercent val="0"/>
          <c:showBubbleSize val="0"/>
          <c:showLeaderLines val="1"/>
        </c:dLbls>
        <c:firstSliceAng val="0"/>
      </c:pieChart>
      <c:spPr>
        <a:noFill/>
        <a:ln>
          <a:noFill/>
        </a:ln>
      </c:spPr>
    </c:plotArea>
    <c:plotVisOnly val="1"/>
    <c:dispBlanksAs val="gap"/>
    <c:showDLblsOverMax val="0"/>
  </c:chart>
  <c:spPr>
    <a:noFill/>
    <a:ln>
      <a:noFill/>
    </a:ln>
  </c:spPr>
  <c:txPr>
    <a:bodyPr lIns="0" tIns="0" rIns="0" bIns="0"/>
    <a:lstStyle/>
    <a:p>
      <a:pPr marL="0" marR="0" indent="0" defTabSz="914400" fontAlgn="auto" hangingPunct="1">
        <a:lnSpc>
          <a:spcPct val="100000"/>
        </a:lnSpc>
        <a:spcBef>
          <a:spcPts val="0"/>
        </a:spcBef>
        <a:spcAft>
          <a:spcPts val="0"/>
        </a:spcAft>
        <a:tabLst/>
        <a:defRPr lang="en-US" sz="900" b="0" i="0" u="none" strike="noStrike" kern="1200" baseline="0">
          <a:solidFill>
            <a:srgbClr val="000000"/>
          </a:solidFill>
          <a:latin typeface="Arial"/>
        </a:defRPr>
      </a:pPr>
      <a:endParaRPr lang="en-V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Google Shape;3;n">
            <a:extLst>
              <a:ext uri="{FF2B5EF4-FFF2-40B4-BE49-F238E27FC236}">
                <a16:creationId xmlns:a16="http://schemas.microsoft.com/office/drawing/2014/main" id="{01FEB043-F263-B59E-641B-2B931DAA6470}"/>
              </a:ext>
            </a:extLst>
          </p:cNvPr>
          <p:cNvSpPr>
            <a:spLocks noGrp="1" noRot="1" noChangeAspect="1"/>
          </p:cNvSpPr>
          <p:nvPr>
            <p:ph type="sldImg" idx="2"/>
          </p:nvPr>
        </p:nvSpPr>
        <p:spPr>
          <a:xfrm>
            <a:off x="381295" y="685800"/>
            <a:ext cx="6096076" cy="3429000"/>
          </a:xfrm>
          <a:prstGeom prst="rect">
            <a:avLst/>
          </a:prstGeom>
          <a:noFill/>
          <a:ln w="9528" cap="flat">
            <a:solidFill>
              <a:srgbClr val="000000"/>
            </a:solidFill>
            <a:prstDash val="solid"/>
            <a:round/>
          </a:ln>
        </p:spPr>
      </p:sp>
      <p:sp>
        <p:nvSpPr>
          <p:cNvPr id="3" name="Google Shape;4;n">
            <a:extLst>
              <a:ext uri="{FF2B5EF4-FFF2-40B4-BE49-F238E27FC236}">
                <a16:creationId xmlns:a16="http://schemas.microsoft.com/office/drawing/2014/main" id="{212B3BE7-7EE1-0F08-35CC-CCD71AE690C2}"/>
              </a:ext>
            </a:extLst>
          </p:cNvPr>
          <p:cNvSpPr txBox="1">
            <a:spLocks noGrp="1"/>
          </p:cNvSpPr>
          <p:nvPr>
            <p:ph type="body" sz="quarter" idx="3"/>
          </p:nvPr>
        </p:nvSpPr>
        <p:spPr>
          <a:xfrm>
            <a:off x="685800" y="4343400"/>
            <a:ext cx="5486400" cy="4114800"/>
          </a:xfrm>
          <a:prstGeom prst="rect">
            <a:avLst/>
          </a:prstGeom>
          <a:noFill/>
          <a:ln>
            <a:noFill/>
          </a:ln>
        </p:spPr>
        <p:txBody>
          <a:bodyPr vert="horz" wrap="square" lIns="91421" tIns="91421" rIns="91421" bIns="91421" anchor="t" anchorCtr="0" compatLnSpc="1">
            <a:noAutofit/>
          </a:bodyPr>
          <a:lstStyle/>
          <a:p>
            <a:pPr lvl="0"/>
            <a:endParaRPr lang="en-VN"/>
          </a:p>
        </p:txBody>
      </p:sp>
    </p:spTree>
    <p:extLst>
      <p:ext uri="{BB962C8B-B14F-4D97-AF65-F5344CB8AC3E}">
        <p14:creationId xmlns:p14="http://schemas.microsoft.com/office/powerpoint/2010/main" val="4215828670"/>
      </p:ext>
    </p:extLst>
  </p:cSld>
  <p:clrMap bg1="lt1" tx1="dk1" bg2="lt2" tx2="dk2" accent1="accent1" accent2="accent2" accent3="accent3" accent4="accent4" accent5="accent5" accent6="accent6" hlink="hlink" folHlink="folHlink"/>
  <p:notesStyle>
    <a:lvl1pPr marL="457200" marR="0" lvl="0" indent="-298451" algn="l" defTabSz="914400" rtl="0" fontAlgn="auto" hangingPunct="1">
      <a:lnSpc>
        <a:spcPct val="100000"/>
      </a:lnSpc>
      <a:spcBef>
        <a:spcPts val="0"/>
      </a:spcBef>
      <a:spcAft>
        <a:spcPts val="0"/>
      </a:spcAft>
      <a:buClr>
        <a:srgbClr val="000000"/>
      </a:buClr>
      <a:buSzPts val="1100"/>
      <a:buFont typeface="Arial"/>
      <a:buChar char="●"/>
      <a:tabLst/>
      <a:defRPr lang="en-VN" sz="1100" b="0" i="0" u="none" strike="noStrike" kern="0" cap="none" spc="0" baseline="0">
        <a:solidFill>
          <a:srgbClr val="000000"/>
        </a:solidFill>
        <a:uFillTx/>
        <a:latin typeface="Arial"/>
        <a:ea typeface="Arial"/>
        <a:cs typeface="Arial"/>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E21C2866-B0D9-64C6-2B94-24730EECDE12}"/>
              </a:ext>
            </a:extLst>
          </p:cNvPr>
          <p:cNvSpPr>
            <a:spLocks noGrp="1" noRot="1" noChangeAspect="1"/>
          </p:cNvSpPr>
          <p:nvPr>
            <p:ph type="sldImg"/>
          </p:nvPr>
        </p:nvSpPr>
        <p:spPr>
          <a:xfrm>
            <a:off x="381003" y="685800"/>
            <a:ext cx="6096003" cy="3429000"/>
          </a:xfrm>
        </p:spPr>
      </p:sp>
      <p:sp>
        <p:nvSpPr>
          <p:cNvPr id="3" name="Google Shape;44;p:notes">
            <a:extLst>
              <a:ext uri="{FF2B5EF4-FFF2-40B4-BE49-F238E27FC236}">
                <a16:creationId xmlns:a16="http://schemas.microsoft.com/office/drawing/2014/main" id="{36BEB3FD-01AC-14A5-5058-0C1005747C29}"/>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8732F442-245F-7BDD-F6DE-3686DAA21D2A}"/>
              </a:ext>
            </a:extLst>
          </p:cNvPr>
          <p:cNvSpPr txBox="1"/>
          <p:nvPr/>
        </p:nvSpPr>
        <p:spPr>
          <a:xfrm>
            <a:off x="0" y="0"/>
            <a:ext cx="0" cy="0"/>
          </a:xfrm>
          <a:prstGeom prst="rect">
            <a:avLst/>
          </a:prstGeom>
          <a:noFill/>
          <a:ln cap="flat">
            <a:noFill/>
          </a:ln>
        </p:spPr>
        <p:txBody>
          <a:bodyPr vert="horz" wrap="square" lIns="91440" tIns="45720" rIns="91440" bIns="45720" anchor="t" anchorCtr="0" compatLnSpc="1">
            <a:noAutofit/>
          </a:bodyPr>
          <a:lstStyle/>
          <a:p>
            <a:pPr marL="0" marR="0" lvl="0" indent="0" algn="l" defTabSz="888997"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4D7D301E-225C-334D-8353-694A28EA8B9A}" type="slidenum">
              <a:t>2</a:t>
            </a:fld>
            <a:endParaRPr lang="en-US" sz="1200" b="0" i="0" u="none" strike="noStrike" kern="0" cap="none" spc="0" baseline="0">
              <a:solidFill>
                <a:srgbClr val="000000"/>
              </a:solidFill>
              <a:uFillTx/>
              <a:latin typeface="Times" pitchFamily="18"/>
              <a:cs typeface="Times New Roman" pitchFamily="18"/>
            </a:endParaRPr>
          </a:p>
        </p:txBody>
      </p:sp>
      <p:sp>
        <p:nvSpPr>
          <p:cNvPr id="3" name="Slide Image Placeholder 2">
            <a:extLst>
              <a:ext uri="{FF2B5EF4-FFF2-40B4-BE49-F238E27FC236}">
                <a16:creationId xmlns:a16="http://schemas.microsoft.com/office/drawing/2014/main" id="{564BD9E9-DB24-1851-F436-3E9E8B271D70}"/>
              </a:ext>
            </a:extLst>
          </p:cNvPr>
          <p:cNvSpPr>
            <a:spLocks noGrp="1" noRot="1" noChangeAspect="1"/>
          </p:cNvSpPr>
          <p:nvPr>
            <p:ph type="sldImg"/>
          </p:nvPr>
        </p:nvSpPr>
        <p:spPr>
          <a:xfrm>
            <a:off x="404814" y="698501"/>
            <a:ext cx="6197602" cy="3486150"/>
          </a:xfrm>
        </p:spPr>
      </p:sp>
      <p:sp>
        <p:nvSpPr>
          <p:cNvPr id="4" name="Rectangle 3">
            <a:extLst>
              <a:ext uri="{FF2B5EF4-FFF2-40B4-BE49-F238E27FC236}">
                <a16:creationId xmlns:a16="http://schemas.microsoft.com/office/drawing/2014/main" id="{D59413BF-ED17-4F1A-A6B5-21388C730D6A}"/>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6259E3-3973-EEEE-FE75-DB7683F4F49B}"/>
              </a:ext>
            </a:extLst>
          </p:cNvPr>
          <p:cNvSpPr>
            <a:spLocks noGrp="1" noRot="1" noChangeAspect="1"/>
          </p:cNvSpPr>
          <p:nvPr>
            <p:ph type="sldImg"/>
          </p:nvPr>
        </p:nvSpPr>
        <p:spPr>
          <a:xfrm>
            <a:off x="381003" y="685800"/>
            <a:ext cx="6096003" cy="3429000"/>
          </a:xfrm>
        </p:spPr>
      </p:sp>
      <p:sp>
        <p:nvSpPr>
          <p:cNvPr id="3" name="Notes Placeholder 2">
            <a:extLst>
              <a:ext uri="{FF2B5EF4-FFF2-40B4-BE49-F238E27FC236}">
                <a16:creationId xmlns:a16="http://schemas.microsoft.com/office/drawing/2014/main" id="{C68B9294-D288-3325-D028-9CFFC1FBEB80}"/>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32747A-1353-2124-28BA-DC17356CB903}"/>
              </a:ext>
            </a:extLst>
          </p:cNvPr>
          <p:cNvSpPr>
            <a:spLocks noGrp="1" noRot="1" noChangeAspect="1"/>
          </p:cNvSpPr>
          <p:nvPr>
            <p:ph type="sldImg"/>
          </p:nvPr>
        </p:nvSpPr>
        <p:spPr>
          <a:xfrm>
            <a:off x="381003" y="685800"/>
            <a:ext cx="6096003" cy="3429000"/>
          </a:xfrm>
        </p:spPr>
      </p:sp>
      <p:sp>
        <p:nvSpPr>
          <p:cNvPr id="3" name="Notes Placeholder 2">
            <a:extLst>
              <a:ext uri="{FF2B5EF4-FFF2-40B4-BE49-F238E27FC236}">
                <a16:creationId xmlns:a16="http://schemas.microsoft.com/office/drawing/2014/main" id="{415E8B48-D027-41A6-D37D-BC9D3CF741D2}"/>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5673B1-18F2-6AC9-4F55-FED2F047DFDC}"/>
              </a:ext>
            </a:extLst>
          </p:cNvPr>
          <p:cNvSpPr>
            <a:spLocks noGrp="1" noRot="1" noChangeAspect="1"/>
          </p:cNvSpPr>
          <p:nvPr>
            <p:ph type="sldImg"/>
          </p:nvPr>
        </p:nvSpPr>
        <p:spPr>
          <a:xfrm>
            <a:off x="381003" y="685800"/>
            <a:ext cx="6096003" cy="3429000"/>
          </a:xfrm>
        </p:spPr>
      </p:sp>
      <p:sp>
        <p:nvSpPr>
          <p:cNvPr id="3" name="Notes Placeholder 2">
            <a:extLst>
              <a:ext uri="{FF2B5EF4-FFF2-40B4-BE49-F238E27FC236}">
                <a16:creationId xmlns:a16="http://schemas.microsoft.com/office/drawing/2014/main" id="{58E943EF-AA54-D323-CD83-7162CB273A8D}"/>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09018C-7A80-2B1D-9D80-CFC41A3BC988}"/>
              </a:ext>
            </a:extLst>
          </p:cNvPr>
          <p:cNvSpPr>
            <a:spLocks noGrp="1" noRot="1" noChangeAspect="1"/>
          </p:cNvSpPr>
          <p:nvPr>
            <p:ph type="sldImg"/>
          </p:nvPr>
        </p:nvSpPr>
        <p:spPr>
          <a:xfrm>
            <a:off x="381003" y="685800"/>
            <a:ext cx="6096003" cy="3429000"/>
          </a:xfrm>
        </p:spPr>
      </p:sp>
      <p:sp>
        <p:nvSpPr>
          <p:cNvPr id="3" name="Notes Placeholder 2">
            <a:extLst>
              <a:ext uri="{FF2B5EF4-FFF2-40B4-BE49-F238E27FC236}">
                <a16:creationId xmlns:a16="http://schemas.microsoft.com/office/drawing/2014/main" id="{C298C0B0-A8CD-3386-D7A4-030E7FDEDB4E}"/>
              </a:ext>
            </a:extLst>
          </p:cNvPr>
          <p:cNvSpPr txBox="1">
            <a:spLocks noGrp="1"/>
          </p:cNvSpPr>
          <p:nvPr>
            <p:ph type="body" sz="quarter" idx="1"/>
          </p:nvPr>
        </p:nvSpPr>
        <p:spPr/>
        <p:txBody>
          <a:bodyPr/>
          <a:lstStyle/>
          <a:p>
            <a:pPr lvl="0"/>
            <a:r>
              <a:rPr lang="en-US" i="1"/>
              <a:t>Focus on Energy – Pulp and Paper Energy Best Practice Guidebook (</a:t>
            </a:r>
            <a:r>
              <a:rPr lang="en-US" b="1" i="1"/>
              <a:t>https://s3.us-east-1.amazonaws.com/focusonenergy/staging/pulpandpaper_guidebook.pdf</a:t>
            </a:r>
            <a:r>
              <a:rPr lang="en-US" i="1"/>
              <a:t>******)</a:t>
            </a:r>
            <a:endParaRPr lang="en-US"/>
          </a:p>
          <a:p>
            <a:pPr lvl="0"/>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486A05-DABF-382F-090E-47F135ABD595}"/>
              </a:ext>
            </a:extLst>
          </p:cNvPr>
          <p:cNvSpPr>
            <a:spLocks noGrp="1" noRot="1" noChangeAspect="1"/>
          </p:cNvSpPr>
          <p:nvPr>
            <p:ph type="sldImg"/>
          </p:nvPr>
        </p:nvSpPr>
        <p:spPr>
          <a:xfrm>
            <a:off x="381003" y="685800"/>
            <a:ext cx="6096003" cy="3429000"/>
          </a:xfrm>
        </p:spPr>
      </p:sp>
      <p:sp>
        <p:nvSpPr>
          <p:cNvPr id="3" name="Notes Placeholder 2">
            <a:extLst>
              <a:ext uri="{FF2B5EF4-FFF2-40B4-BE49-F238E27FC236}">
                <a16:creationId xmlns:a16="http://schemas.microsoft.com/office/drawing/2014/main" id="{39FE59F6-4892-1D4E-2AED-4C2326B2FA6F}"/>
              </a:ext>
            </a:extLst>
          </p:cNvPr>
          <p:cNvSpPr txBox="1">
            <a:spLocks noGrp="1"/>
          </p:cNvSpPr>
          <p:nvPr>
            <p:ph type="body" sz="quarter" idx="1"/>
          </p:nvPr>
        </p:nvSpPr>
        <p:spPr/>
        <p:txBody>
          <a:bodyPr/>
          <a:lstStyle/>
          <a:p>
            <a:pPr lvl="0"/>
            <a:r>
              <a:rPr lang="en-US" i="1"/>
              <a:t>Nguồn: U.S. EPA – Energy Efficiency Guide for Pulp and Paper (</a:t>
            </a:r>
            <a:r>
              <a:rPr lang="en-US" b="1" i="1"/>
              <a:t>https://www.energystar.gov/sites/default/files/buildings/tools/Pulp_and_Paper_Energy_Guide.pdf</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CD3049-3771-C87D-93EA-9F1A0B60C546}"/>
              </a:ext>
            </a:extLst>
          </p:cNvPr>
          <p:cNvSpPr>
            <a:spLocks noGrp="1" noRot="1" noChangeAspect="1"/>
          </p:cNvSpPr>
          <p:nvPr>
            <p:ph type="sldImg"/>
          </p:nvPr>
        </p:nvSpPr>
        <p:spPr>
          <a:xfrm>
            <a:off x="381003" y="685800"/>
            <a:ext cx="6096003" cy="3429000"/>
          </a:xfrm>
        </p:spPr>
      </p:sp>
      <p:sp>
        <p:nvSpPr>
          <p:cNvPr id="3" name="Notes Placeholder 2">
            <a:extLst>
              <a:ext uri="{FF2B5EF4-FFF2-40B4-BE49-F238E27FC236}">
                <a16:creationId xmlns:a16="http://schemas.microsoft.com/office/drawing/2014/main" id="{7CB5468D-BB52-FF25-B255-7327CB79517E}"/>
              </a:ext>
            </a:extLst>
          </p:cNvPr>
          <p:cNvSpPr txBox="1">
            <a:spLocks noGrp="1"/>
          </p:cNvSpPr>
          <p:nvPr>
            <p:ph type="body" sz="quarter" idx="1"/>
          </p:nvPr>
        </p:nvSpPr>
        <p:spPr/>
        <p:txBody>
          <a:bodyPr/>
          <a:lstStyle/>
          <a:p>
            <a:pPr lvl="0"/>
            <a:r>
              <a:rPr lang="en-US" i="1"/>
              <a:t>Nguồn: UNIDO – Handy Manual on Energy Efficiency in Pulp and Paper (</a:t>
            </a:r>
            <a:r>
              <a:rPr lang="en-US" b="1" i="1"/>
              <a:t>https://downloads.unido.org/ot/48/05/4805862/20001-_20830.pdf</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0B1D4728-BBD7-25BE-8BF9-4AE9A969374F}"/>
              </a:ext>
            </a:extLst>
          </p:cNvPr>
          <p:cNvSpPr>
            <a:spLocks noGrp="1" noRot="1" noChangeAspect="1"/>
          </p:cNvSpPr>
          <p:nvPr>
            <p:ph type="sldImg"/>
          </p:nvPr>
        </p:nvSpPr>
        <p:spPr>
          <a:xfrm>
            <a:off x="381003" y="685800"/>
            <a:ext cx="6096003" cy="3429000"/>
          </a:xfrm>
        </p:spPr>
      </p:sp>
      <p:sp>
        <p:nvSpPr>
          <p:cNvPr id="3" name="Google Shape;44;p:notes">
            <a:extLst>
              <a:ext uri="{FF2B5EF4-FFF2-40B4-BE49-F238E27FC236}">
                <a16:creationId xmlns:a16="http://schemas.microsoft.com/office/drawing/2014/main" id="{4F0998BA-09DB-39D6-88C7-20F4FC5225E1}"/>
              </a:ext>
            </a:extLst>
          </p:cNvPr>
          <p:cNvSpPr txBox="1">
            <a:spLocks noGrp="1"/>
          </p:cNvSpPr>
          <p:nvPr>
            <p:ph type="body" sz="quarter" idx="1"/>
          </p:nvPr>
        </p:nvSpPr>
        <p:spPr/>
        <p:txBody>
          <a:bodyPr/>
          <a:lstStyle/>
          <a:p>
            <a:endParaRPr lang="en-V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2" name="Picture 11">
            <a:extLst>
              <a:ext uri="{FF2B5EF4-FFF2-40B4-BE49-F238E27FC236}">
                <a16:creationId xmlns:a16="http://schemas.microsoft.com/office/drawing/2014/main" id="{94C6AE06-8EBC-3D55-40EF-A947805FF953}"/>
              </a:ext>
            </a:extLst>
          </p:cNvPr>
          <p:cNvPicPr>
            <a:picLocks noChangeAspect="1"/>
          </p:cNvPicPr>
          <p:nvPr/>
        </p:nvPicPr>
        <p:blipFill>
          <a:blip r:embed="rId2"/>
          <a:stretch>
            <a:fillRect/>
          </a:stretch>
        </p:blipFill>
        <p:spPr>
          <a:xfrm>
            <a:off x="813" y="0"/>
            <a:ext cx="9142372" cy="5143500"/>
          </a:xfrm>
          <a:prstGeom prst="rect">
            <a:avLst/>
          </a:prstGeom>
          <a:noFill/>
          <a:ln cap="flat">
            <a:noFill/>
          </a:ln>
        </p:spPr>
      </p:pic>
      <p:sp>
        <p:nvSpPr>
          <p:cNvPr id="3" name="AutoShape 2">
            <a:extLst>
              <a:ext uri="{FF2B5EF4-FFF2-40B4-BE49-F238E27FC236}">
                <a16:creationId xmlns:a16="http://schemas.microsoft.com/office/drawing/2014/main" id="{32882370-E6ED-D31B-BDE4-7D5E252F32F6}"/>
              </a:ext>
            </a:extLst>
          </p:cNvPr>
          <p:cNvSpPr/>
          <p:nvPr/>
        </p:nvSpPr>
        <p:spPr>
          <a:xfrm>
            <a:off x="0" y="0"/>
            <a:ext cx="9143186" cy="4152189"/>
          </a:xfrm>
          <a:custGeom>
            <a:avLst/>
            <a:gdLst>
              <a:gd name="f0" fmla="val 10800000"/>
              <a:gd name="f1" fmla="val 5400000"/>
              <a:gd name="f2" fmla="val 180"/>
              <a:gd name="f3" fmla="val w"/>
              <a:gd name="f4" fmla="val h"/>
              <a:gd name="f5" fmla="val 0"/>
              <a:gd name="f6" fmla="val 20"/>
              <a:gd name="f7" fmla="+- 0 0 10800000"/>
              <a:gd name="f8" fmla="val 2"/>
              <a:gd name="f9" fmla="val 5"/>
              <a:gd name="f10" fmla="val 18"/>
              <a:gd name="f11" fmla="+- 0 0 -360"/>
              <a:gd name="f12" fmla="+- 0 0 -180"/>
              <a:gd name="f13" fmla="*/ f3 1 20"/>
              <a:gd name="f14" fmla="*/ f4 1 20"/>
              <a:gd name="f15" fmla="val f5"/>
              <a:gd name="f16" fmla="val f6"/>
              <a:gd name="f17" fmla="*/ f11 f0 1"/>
              <a:gd name="f18" fmla="*/ f12 f0 1"/>
              <a:gd name="f19" fmla="+- f16 0 f15"/>
              <a:gd name="f20" fmla="*/ f17 1 f2"/>
              <a:gd name="f21" fmla="*/ f18 1 f2"/>
              <a:gd name="f22" fmla="*/ f19 1 5"/>
              <a:gd name="f23" fmla="*/ f19 1 10"/>
              <a:gd name="f24" fmla="*/ f19 1 2"/>
              <a:gd name="f25" fmla="*/ f19 1 20"/>
              <a:gd name="f26" fmla="*/ f19 9 1"/>
              <a:gd name="f27" fmla="*/ f19 4 1"/>
              <a:gd name="f28" fmla="+- f20 0 f1"/>
              <a:gd name="f29" fmla="+- f21 0 f1"/>
              <a:gd name="f30" fmla="+- f15 f24 0"/>
              <a:gd name="f31" fmla="*/ f26 1 10"/>
              <a:gd name="f32" fmla="*/ f27 1 5"/>
              <a:gd name="f33" fmla="*/ f23 1 f25"/>
              <a:gd name="f34" fmla="*/ f15 1 f25"/>
              <a:gd name="f35" fmla="*/ f16 1 f25"/>
              <a:gd name="f36" fmla="*/ f22 1 f25"/>
              <a:gd name="f37" fmla="*/ f30 1 f25"/>
              <a:gd name="f38" fmla="*/ f31 1 f25"/>
              <a:gd name="f39" fmla="*/ f32 1 f25"/>
              <a:gd name="f40" fmla="*/ f34 f13 1"/>
              <a:gd name="f41" fmla="*/ f35 f13 1"/>
              <a:gd name="f42" fmla="*/ f36 f14 1"/>
              <a:gd name="f43" fmla="*/ f33 f14 1"/>
              <a:gd name="f44" fmla="*/ f39 f14 1"/>
              <a:gd name="f45" fmla="*/ f37 f13 1"/>
              <a:gd name="f46" fmla="*/ f38 f14 1"/>
            </a:gdLst>
            <a:ahLst/>
            <a:cxnLst>
              <a:cxn ang="3cd4">
                <a:pos x="hc" y="t"/>
              </a:cxn>
              <a:cxn ang="0">
                <a:pos x="r" y="vc"/>
              </a:cxn>
              <a:cxn ang="cd4">
                <a:pos x="hc" y="b"/>
              </a:cxn>
              <a:cxn ang="cd2">
                <a:pos x="l" y="vc"/>
              </a:cxn>
              <a:cxn ang="f28">
                <a:pos x="f45" y="f43"/>
              </a:cxn>
              <a:cxn ang="f29">
                <a:pos x="f45" y="f46"/>
              </a:cxn>
            </a:cxnLst>
            <a:rect l="f40" t="f42" r="f41" b="f44"/>
            <a:pathLst>
              <a:path w="20" h="20">
                <a:moveTo>
                  <a:pt x="f5" y="f8"/>
                </a:moveTo>
                <a:arcTo wR="f9" hR="f8" stAng="f0" swAng="f7"/>
                <a:arcTo wR="f9" hR="f8" stAng="f0" swAng="f0"/>
                <a:lnTo>
                  <a:pt x="f6" y="f10"/>
                </a:lnTo>
                <a:arcTo wR="f9" hR="f8" stAng="f5" swAng="f7"/>
                <a:arcTo wR="f9" hR="f8" stAng="f5" swAng="f0"/>
                <a:close/>
              </a:path>
            </a:pathLst>
          </a:custGeom>
          <a:gradFill>
            <a:gsLst>
              <a:gs pos="0">
                <a:srgbClr val="FFFFFF">
                  <a:alpha val="79999"/>
                </a:srgbClr>
              </a:gs>
              <a:gs pos="100000">
                <a:srgbClr val="FFFFFF">
                  <a:alpha val="29999"/>
                </a:srgbClr>
              </a:gs>
            </a:gsLst>
            <a:lin ang="18900000"/>
          </a:gradFill>
          <a:ln cap="flat">
            <a:noFill/>
            <a:prstDash val="solid"/>
          </a:ln>
        </p:spPr>
        <p:txBody>
          <a:bodyPr vert="horz" wrap="square" lIns="27432" tIns="27432" rIns="27432" bIns="27432"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000000"/>
              </a:solidFill>
              <a:uFillTx/>
              <a:latin typeface="Calibri"/>
            </a:endParaRPr>
          </a:p>
        </p:txBody>
      </p:sp>
      <p:sp>
        <p:nvSpPr>
          <p:cNvPr id="4" name="Subtitle 2">
            <a:extLst>
              <a:ext uri="{FF2B5EF4-FFF2-40B4-BE49-F238E27FC236}">
                <a16:creationId xmlns:a16="http://schemas.microsoft.com/office/drawing/2014/main" id="{0E9346AB-9D90-B9BF-6643-AE0941BDEF88}"/>
              </a:ext>
            </a:extLst>
          </p:cNvPr>
          <p:cNvSpPr txBox="1">
            <a:spLocks noGrp="1"/>
          </p:cNvSpPr>
          <p:nvPr>
            <p:ph type="subTitle" idx="4294967295"/>
          </p:nvPr>
        </p:nvSpPr>
        <p:spPr>
          <a:xfrm>
            <a:off x="628650" y="1444907"/>
            <a:ext cx="7886700" cy="802916"/>
          </a:xfrm>
        </p:spPr>
        <p:txBody>
          <a:bodyPr anchorCtr="1"/>
          <a:lstStyle>
            <a:lvl1pPr marL="0" indent="0" algn="ctr">
              <a:lnSpc>
                <a:spcPct val="100000"/>
              </a:lnSpc>
              <a:buNone/>
              <a:defRPr sz="1800" b="1">
                <a:solidFill>
                  <a:srgbClr val="003153"/>
                </a:solidFill>
                <a:latin typeface="Arial" pitchFamily="34"/>
                <a:cs typeface="Arial" pitchFamily="34"/>
              </a:defRPr>
            </a:lvl1pPr>
            <a:lvl2pPr marL="0" lvl="0" indent="0" algn="ctr">
              <a:lnSpc>
                <a:spcPct val="100000"/>
              </a:lnSpc>
              <a:spcBef>
                <a:spcPts val="750"/>
              </a:spcBef>
              <a:buNone/>
              <a:defRPr b="1">
                <a:solidFill>
                  <a:srgbClr val="003153"/>
                </a:solidFill>
                <a:latin typeface="Arial" pitchFamily="34"/>
                <a:cs typeface="Arial" pitchFamily="34"/>
              </a:defRPr>
            </a:lvl2pPr>
          </a:lstStyle>
          <a:p>
            <a:pPr lvl="0"/>
            <a:r>
              <a:rPr lang="en-US"/>
              <a:t>DỰ ÁN THÚC ĐẨY TIẾT KIỆM NĂNG LƯỢNG </a:t>
            </a:r>
          </a:p>
          <a:p>
            <a:pPr lvl="0"/>
            <a:r>
              <a:rPr lang="en-US"/>
              <a:t>TRONG CÁC NGÀNH CÔNG NGHIỆP VIỆT NAM</a:t>
            </a:r>
          </a:p>
        </p:txBody>
      </p:sp>
      <p:sp>
        <p:nvSpPr>
          <p:cNvPr id="5" name="Date Placeholder 3">
            <a:extLst>
              <a:ext uri="{FF2B5EF4-FFF2-40B4-BE49-F238E27FC236}">
                <a16:creationId xmlns:a16="http://schemas.microsoft.com/office/drawing/2014/main" id="{AC0D2DFA-41AC-CF45-7AA9-C997E3BF8485}"/>
              </a:ext>
            </a:extLst>
          </p:cNvPr>
          <p:cNvSpPr txBox="1">
            <a:spLocks noGrp="1"/>
          </p:cNvSpPr>
          <p:nvPr>
            <p:ph type="dt" sz="half" idx="7"/>
          </p:nvPr>
        </p:nvSpPr>
        <p:spPr/>
        <p:txBody>
          <a:bodyPr/>
          <a:lstStyle>
            <a:lvl1pPr>
              <a:defRPr/>
            </a:lvl1pPr>
          </a:lstStyle>
          <a:p>
            <a:pPr lvl="0"/>
            <a:fld id="{C1B03B32-452D-F941-A193-CE86581A76E0}" type="datetime1">
              <a:rPr lang="en-US"/>
              <a:pPr lvl="0"/>
              <a:t>10/3/25</a:t>
            </a:fld>
            <a:endParaRPr lang="en-US"/>
          </a:p>
        </p:txBody>
      </p:sp>
      <p:sp>
        <p:nvSpPr>
          <p:cNvPr id="6" name="Footer Placeholder 4">
            <a:extLst>
              <a:ext uri="{FF2B5EF4-FFF2-40B4-BE49-F238E27FC236}">
                <a16:creationId xmlns:a16="http://schemas.microsoft.com/office/drawing/2014/main" id="{72D682F5-1116-ECCC-5C14-72F8FC402462}"/>
              </a:ext>
            </a:extLst>
          </p:cNvPr>
          <p:cNvSpPr txBox="1">
            <a:spLocks noGrp="1"/>
          </p:cNvSpPr>
          <p:nvPr>
            <p:ph type="ftr" sz="quarter" idx="9"/>
          </p:nvPr>
        </p:nvSpPr>
        <p:spPr/>
        <p:txBody>
          <a:bodyPr/>
          <a:lstStyle>
            <a:lvl1pPr>
              <a:defRPr/>
            </a:lvl1pPr>
          </a:lstStyle>
          <a:p>
            <a:pPr lvl="0"/>
            <a:endParaRPr lang="en-US"/>
          </a:p>
        </p:txBody>
      </p:sp>
      <p:sp>
        <p:nvSpPr>
          <p:cNvPr id="7" name="Slide Number Placeholder 5">
            <a:extLst>
              <a:ext uri="{FF2B5EF4-FFF2-40B4-BE49-F238E27FC236}">
                <a16:creationId xmlns:a16="http://schemas.microsoft.com/office/drawing/2014/main" id="{EEDBA387-BDB3-F8D0-4803-012D797BBF67}"/>
              </a:ext>
            </a:extLst>
          </p:cNvPr>
          <p:cNvSpPr txBox="1">
            <a:spLocks noGrp="1"/>
          </p:cNvSpPr>
          <p:nvPr>
            <p:ph type="sldNum" sz="quarter" idx="8"/>
          </p:nvPr>
        </p:nvSpPr>
        <p:spPr/>
        <p:txBody>
          <a:bodyPr/>
          <a:lstStyle>
            <a:lvl1pPr>
              <a:defRPr/>
            </a:lvl1pPr>
          </a:lstStyle>
          <a:p>
            <a:pPr lvl="0"/>
            <a:fld id="{C9F7AF12-1D5C-D147-9118-DC01C2E2BB53}" type="slidenum">
              <a:t>‹#›</a:t>
            </a:fld>
            <a:endParaRPr lang="en-US"/>
          </a:p>
        </p:txBody>
      </p:sp>
      <p:sp>
        <p:nvSpPr>
          <p:cNvPr id="8" name="Freeform 21">
            <a:extLst>
              <a:ext uri="{FF2B5EF4-FFF2-40B4-BE49-F238E27FC236}">
                <a16:creationId xmlns:a16="http://schemas.microsoft.com/office/drawing/2014/main" id="{4464DEB8-C5EE-9F44-7EEB-674C1C9999ED}"/>
              </a:ext>
            </a:extLst>
          </p:cNvPr>
          <p:cNvSpPr/>
          <p:nvPr/>
        </p:nvSpPr>
        <p:spPr>
          <a:xfrm>
            <a:off x="7799319" y="402985"/>
            <a:ext cx="716030" cy="506074"/>
          </a:xfrm>
          <a:custGeom>
            <a:avLst/>
            <a:gdLst>
              <a:gd name="f0" fmla="val w"/>
              <a:gd name="f1" fmla="val h"/>
              <a:gd name="f2" fmla="val 0"/>
              <a:gd name="f3" fmla="val 1964908"/>
              <a:gd name="f4" fmla="val 1388740"/>
              <a:gd name="f5" fmla="val 1964907"/>
              <a:gd name="f6" fmla="*/ f0 1 1964908"/>
              <a:gd name="f7" fmla="*/ f1 1 1388740"/>
              <a:gd name="f8" fmla="val f2"/>
              <a:gd name="f9" fmla="val f3"/>
              <a:gd name="f10" fmla="val f4"/>
              <a:gd name="f11" fmla="+- f10 0 f8"/>
              <a:gd name="f12" fmla="+- f9 0 f8"/>
              <a:gd name="f13" fmla="*/ f12 1 1964908"/>
              <a:gd name="f14" fmla="*/ f11 1 138874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1964908" h="1388740">
                <a:moveTo>
                  <a:pt x="f2" y="f2"/>
                </a:moveTo>
                <a:lnTo>
                  <a:pt x="f5" y="f2"/>
                </a:lnTo>
                <a:lnTo>
                  <a:pt x="f5" y="f4"/>
                </a:lnTo>
                <a:lnTo>
                  <a:pt x="f2" y="f4"/>
                </a:lnTo>
                <a:lnTo>
                  <a:pt x="f2" y="f2"/>
                </a:lnTo>
                <a:close/>
              </a:path>
            </a:pathLst>
          </a:custGeom>
          <a:blipFill>
            <a:blip r:embed="rId3">
              <a:alphaModFix/>
            </a:blip>
            <a:stretch>
              <a:fillRect/>
            </a:stretch>
          </a:blipFill>
          <a:ln cap="flat">
            <a:noFill/>
            <a:prstDash val="solid"/>
          </a:ln>
        </p:spPr>
        <p:txBody>
          <a:bodyPr lIns="0" tIns="0" rIns="0" bIns="0"/>
          <a:lstStyle/>
          <a:p>
            <a:endParaRPr lang="en-VN"/>
          </a:p>
        </p:txBody>
      </p:sp>
      <p:sp>
        <p:nvSpPr>
          <p:cNvPr id="9" name="Freeform 22">
            <a:extLst>
              <a:ext uri="{FF2B5EF4-FFF2-40B4-BE49-F238E27FC236}">
                <a16:creationId xmlns:a16="http://schemas.microsoft.com/office/drawing/2014/main" id="{EAB3F430-432C-21C6-B2D6-6A381EB71839}"/>
              </a:ext>
            </a:extLst>
          </p:cNvPr>
          <p:cNvSpPr/>
          <p:nvPr/>
        </p:nvSpPr>
        <p:spPr>
          <a:xfrm>
            <a:off x="5282909" y="381222"/>
            <a:ext cx="889674" cy="501008"/>
          </a:xfrm>
          <a:custGeom>
            <a:avLst/>
            <a:gdLst>
              <a:gd name="f0" fmla="val w"/>
              <a:gd name="f1" fmla="val h"/>
              <a:gd name="f2" fmla="val 0"/>
              <a:gd name="f3" fmla="val 2441419"/>
              <a:gd name="f4" fmla="val 1374840"/>
              <a:gd name="f5" fmla="val 1374839"/>
              <a:gd name="f6" fmla="*/ f0 1 2441419"/>
              <a:gd name="f7" fmla="*/ f1 1 1374840"/>
              <a:gd name="f8" fmla="val f2"/>
              <a:gd name="f9" fmla="val f3"/>
              <a:gd name="f10" fmla="val f4"/>
              <a:gd name="f11" fmla="+- f10 0 f8"/>
              <a:gd name="f12" fmla="+- f9 0 f8"/>
              <a:gd name="f13" fmla="*/ f12 1 2441419"/>
              <a:gd name="f14" fmla="*/ f11 1 137484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441419" h="1374840">
                <a:moveTo>
                  <a:pt x="f2" y="f2"/>
                </a:moveTo>
                <a:lnTo>
                  <a:pt x="f3" y="f2"/>
                </a:lnTo>
                <a:lnTo>
                  <a:pt x="f3" y="f5"/>
                </a:lnTo>
                <a:lnTo>
                  <a:pt x="f2" y="f5"/>
                </a:lnTo>
                <a:lnTo>
                  <a:pt x="f2" y="f2"/>
                </a:lnTo>
                <a:close/>
              </a:path>
            </a:pathLst>
          </a:custGeom>
          <a:blipFill>
            <a:blip r:embed="rId4">
              <a:alphaModFix/>
            </a:blip>
            <a:stretch>
              <a:fillRect/>
            </a:stretch>
          </a:blipFill>
          <a:ln cap="flat">
            <a:noFill/>
            <a:prstDash val="solid"/>
          </a:ln>
        </p:spPr>
        <p:txBody>
          <a:bodyPr lIns="0" tIns="0" rIns="0" bIns="0"/>
          <a:lstStyle/>
          <a:p>
            <a:endParaRPr lang="en-VN"/>
          </a:p>
        </p:txBody>
      </p:sp>
      <p:pic>
        <p:nvPicPr>
          <p:cNvPr id="10" name="Picture 20">
            <a:extLst>
              <a:ext uri="{FF2B5EF4-FFF2-40B4-BE49-F238E27FC236}">
                <a16:creationId xmlns:a16="http://schemas.microsoft.com/office/drawing/2014/main" id="{1139AB18-78C1-0B64-DB96-D4CF8910094A}"/>
              </a:ext>
            </a:extLst>
          </p:cNvPr>
          <p:cNvPicPr>
            <a:picLocks noChangeAspect="1"/>
          </p:cNvPicPr>
          <p:nvPr/>
        </p:nvPicPr>
        <p:blipFill>
          <a:blip r:embed="rId5"/>
          <a:srcRect t="26330" b="34452"/>
          <a:stretch>
            <a:fillRect/>
          </a:stretch>
        </p:blipFill>
        <p:spPr>
          <a:xfrm>
            <a:off x="605716" y="464259"/>
            <a:ext cx="854031" cy="334926"/>
          </a:xfrm>
          <a:prstGeom prst="rect">
            <a:avLst/>
          </a:prstGeom>
          <a:noFill/>
          <a:ln cap="flat">
            <a:noFill/>
          </a:ln>
        </p:spPr>
      </p:pic>
      <p:pic>
        <p:nvPicPr>
          <p:cNvPr id="11" name="Picture 21">
            <a:extLst>
              <a:ext uri="{FF2B5EF4-FFF2-40B4-BE49-F238E27FC236}">
                <a16:creationId xmlns:a16="http://schemas.microsoft.com/office/drawing/2014/main" id="{821BD2C3-CB66-3A5A-D901-F6BE09554D3E}"/>
              </a:ext>
            </a:extLst>
          </p:cNvPr>
          <p:cNvPicPr>
            <a:picLocks noChangeAspect="1"/>
          </p:cNvPicPr>
          <p:nvPr/>
        </p:nvPicPr>
        <p:blipFill>
          <a:blip r:embed="rId6"/>
          <a:stretch>
            <a:fillRect/>
          </a:stretch>
        </p:blipFill>
        <p:spPr>
          <a:xfrm>
            <a:off x="2727582" y="402985"/>
            <a:ext cx="1287493" cy="535289"/>
          </a:xfrm>
          <a:prstGeom prst="rect">
            <a:avLst/>
          </a:prstGeom>
          <a:noFill/>
          <a:ln cap="flat">
            <a:noFill/>
          </a:ln>
        </p:spPr>
      </p:pic>
    </p:spTree>
    <p:extLst>
      <p:ext uri="{BB962C8B-B14F-4D97-AF65-F5344CB8AC3E}">
        <p14:creationId xmlns:p14="http://schemas.microsoft.com/office/powerpoint/2010/main" val="2447726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_AND_BODY">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F7C0D604-2D1A-611B-3FF3-4435C4767D43}"/>
              </a:ext>
            </a:extLst>
          </p:cNvPr>
          <p:cNvPicPr>
            <a:picLocks noChangeAspect="1"/>
          </p:cNvPicPr>
          <p:nvPr/>
        </p:nvPicPr>
        <p:blipFill>
          <a:blip r:embed="rId2"/>
          <a:srcRect r="7465" b="50681"/>
          <a:stretch>
            <a:fillRect/>
          </a:stretch>
        </p:blipFill>
        <p:spPr>
          <a:xfrm>
            <a:off x="0" y="4003993"/>
            <a:ext cx="9144000" cy="1139506"/>
          </a:xfrm>
          <a:prstGeom prst="rect">
            <a:avLst/>
          </a:prstGeom>
          <a:noFill/>
          <a:ln cap="flat">
            <a:noFill/>
          </a:ln>
        </p:spPr>
      </p:pic>
      <p:sp>
        <p:nvSpPr>
          <p:cNvPr id="3" name="Rectangle 7">
            <a:extLst>
              <a:ext uri="{FF2B5EF4-FFF2-40B4-BE49-F238E27FC236}">
                <a16:creationId xmlns:a16="http://schemas.microsoft.com/office/drawing/2014/main" id="{BE3646B3-1301-BF1E-DB73-759F20EA2791}"/>
              </a:ext>
            </a:extLst>
          </p:cNvPr>
          <p:cNvSpPr/>
          <p:nvPr/>
        </p:nvSpPr>
        <p:spPr>
          <a:xfrm>
            <a:off x="0" y="0"/>
            <a:ext cx="9144000" cy="5143500"/>
          </a:xfrm>
          <a:prstGeom prst="rect">
            <a:avLst/>
          </a:prstGeom>
          <a:solidFill>
            <a:srgbClr val="FFFFFF">
              <a:alpha val="40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FFFFFF"/>
              </a:solidFill>
              <a:uFillTx/>
              <a:latin typeface="Calibri"/>
            </a:endParaRPr>
          </a:p>
        </p:txBody>
      </p:sp>
      <p:pic>
        <p:nvPicPr>
          <p:cNvPr id="4" name="Picture 8" descr="A blue and green logo&#10;&#10;Description automatically generated">
            <a:extLst>
              <a:ext uri="{FF2B5EF4-FFF2-40B4-BE49-F238E27FC236}">
                <a16:creationId xmlns:a16="http://schemas.microsoft.com/office/drawing/2014/main" id="{3427188A-6E10-E722-563E-94C9CB7F2AC0}"/>
              </a:ext>
            </a:extLst>
          </p:cNvPr>
          <p:cNvPicPr>
            <a:picLocks noChangeAspect="1"/>
          </p:cNvPicPr>
          <p:nvPr/>
        </p:nvPicPr>
        <p:blipFill>
          <a:blip r:embed="rId3"/>
          <a:stretch>
            <a:fillRect/>
          </a:stretch>
        </p:blipFill>
        <p:spPr>
          <a:xfrm>
            <a:off x="628650" y="288548"/>
            <a:ext cx="945718" cy="623520"/>
          </a:xfrm>
          <a:prstGeom prst="rect">
            <a:avLst/>
          </a:prstGeom>
          <a:noFill/>
          <a:ln cap="flat">
            <a:noFill/>
          </a:ln>
        </p:spPr>
      </p:pic>
      <p:cxnSp>
        <p:nvCxnSpPr>
          <p:cNvPr id="5" name="Straight Connector 9">
            <a:extLst>
              <a:ext uri="{FF2B5EF4-FFF2-40B4-BE49-F238E27FC236}">
                <a16:creationId xmlns:a16="http://schemas.microsoft.com/office/drawing/2014/main" id="{A1B85420-4DC4-69AC-54EF-8E1FC4449991}"/>
              </a:ext>
            </a:extLst>
          </p:cNvPr>
          <p:cNvCxnSpPr/>
          <p:nvPr/>
        </p:nvCxnSpPr>
        <p:spPr>
          <a:xfrm>
            <a:off x="628650" y="782845"/>
            <a:ext cx="7886700" cy="0"/>
          </a:xfrm>
          <a:prstGeom prst="straightConnector1">
            <a:avLst/>
          </a:prstGeom>
          <a:noFill/>
          <a:ln w="6345" cap="flat">
            <a:solidFill>
              <a:srgbClr val="5B9BD5"/>
            </a:solidFill>
            <a:prstDash val="solid"/>
            <a:miter/>
          </a:ln>
        </p:spPr>
      </p:cxnSp>
      <p:sp>
        <p:nvSpPr>
          <p:cNvPr id="6" name="TextBox 10">
            <a:extLst>
              <a:ext uri="{FF2B5EF4-FFF2-40B4-BE49-F238E27FC236}">
                <a16:creationId xmlns:a16="http://schemas.microsoft.com/office/drawing/2014/main" id="{4D094B83-E674-2039-DED3-87C08F28A45C}"/>
              </a:ext>
            </a:extLst>
          </p:cNvPr>
          <p:cNvSpPr txBox="1"/>
          <p:nvPr/>
        </p:nvSpPr>
        <p:spPr>
          <a:xfrm>
            <a:off x="1574368" y="500524"/>
            <a:ext cx="5712970" cy="300078"/>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350" b="1" i="1" u="none" strike="noStrike" kern="1200" cap="none" spc="0" baseline="0">
                <a:solidFill>
                  <a:srgbClr val="466DB0"/>
                </a:solidFill>
                <a:uFillTx/>
                <a:latin typeface="Calibri"/>
              </a:rPr>
              <a:t>Dự án Thúc đẩy Tiết kiệm năng lượng trong các ngành công nghiệp Việt Nam</a:t>
            </a:r>
          </a:p>
        </p:txBody>
      </p:sp>
      <p:pic>
        <p:nvPicPr>
          <p:cNvPr id="7" name="Picture 11">
            <a:extLst>
              <a:ext uri="{FF2B5EF4-FFF2-40B4-BE49-F238E27FC236}">
                <a16:creationId xmlns:a16="http://schemas.microsoft.com/office/drawing/2014/main" id="{645D8949-C6DC-E936-26CF-439C90FD9774}"/>
              </a:ext>
            </a:extLst>
          </p:cNvPr>
          <p:cNvPicPr>
            <a:picLocks noChangeAspect="1"/>
          </p:cNvPicPr>
          <p:nvPr/>
        </p:nvPicPr>
        <p:blipFill>
          <a:blip r:embed="rId4"/>
          <a:stretch>
            <a:fillRect/>
          </a:stretch>
        </p:blipFill>
        <p:spPr>
          <a:xfrm>
            <a:off x="7258872" y="288548"/>
            <a:ext cx="1427561" cy="593527"/>
          </a:xfrm>
          <a:prstGeom prst="rect">
            <a:avLst/>
          </a:prstGeom>
          <a:noFill/>
          <a:ln cap="flat">
            <a:noFill/>
          </a:ln>
        </p:spPr>
      </p:pic>
    </p:spTree>
    <p:extLst>
      <p:ext uri="{BB962C8B-B14F-4D97-AF65-F5344CB8AC3E}">
        <p14:creationId xmlns:p14="http://schemas.microsoft.com/office/powerpoint/2010/main" val="113858854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31B6E3F0-D761-3131-C260-AE4993F5003D}"/>
              </a:ext>
            </a:extLst>
          </p:cNvPr>
          <p:cNvPicPr>
            <a:picLocks noChangeAspect="1"/>
          </p:cNvPicPr>
          <p:nvPr/>
        </p:nvPicPr>
        <p:blipFill>
          <a:blip r:embed="rId2"/>
          <a:srcRect r="7465" b="50681"/>
          <a:stretch>
            <a:fillRect/>
          </a:stretch>
        </p:blipFill>
        <p:spPr>
          <a:xfrm>
            <a:off x="0" y="4003993"/>
            <a:ext cx="9144000" cy="1139506"/>
          </a:xfrm>
          <a:prstGeom prst="rect">
            <a:avLst/>
          </a:prstGeom>
          <a:noFill/>
          <a:ln cap="flat">
            <a:noFill/>
          </a:ln>
        </p:spPr>
      </p:pic>
      <p:sp>
        <p:nvSpPr>
          <p:cNvPr id="3" name="Rectangle 11">
            <a:extLst>
              <a:ext uri="{FF2B5EF4-FFF2-40B4-BE49-F238E27FC236}">
                <a16:creationId xmlns:a16="http://schemas.microsoft.com/office/drawing/2014/main" id="{C70321CC-CA0B-5B66-D5B4-20AFE5BE6C34}"/>
              </a:ext>
            </a:extLst>
          </p:cNvPr>
          <p:cNvSpPr/>
          <p:nvPr/>
        </p:nvSpPr>
        <p:spPr>
          <a:xfrm>
            <a:off x="0" y="0"/>
            <a:ext cx="9144000" cy="5143500"/>
          </a:xfrm>
          <a:prstGeom prst="rect">
            <a:avLst/>
          </a:prstGeom>
          <a:solidFill>
            <a:srgbClr val="FFFFFF">
              <a:alpha val="40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FFFFFF"/>
              </a:solidFill>
              <a:uFillTx/>
              <a:latin typeface="Calibri"/>
            </a:endParaRPr>
          </a:p>
        </p:txBody>
      </p:sp>
      <p:pic>
        <p:nvPicPr>
          <p:cNvPr id="4" name="Picture 6" descr="A blue and green logo&#10;&#10;Description automatically generated">
            <a:extLst>
              <a:ext uri="{FF2B5EF4-FFF2-40B4-BE49-F238E27FC236}">
                <a16:creationId xmlns:a16="http://schemas.microsoft.com/office/drawing/2014/main" id="{E6BFCDD8-69AE-E126-1675-B5F9D9F8085D}"/>
              </a:ext>
            </a:extLst>
          </p:cNvPr>
          <p:cNvPicPr>
            <a:picLocks noChangeAspect="1"/>
          </p:cNvPicPr>
          <p:nvPr/>
        </p:nvPicPr>
        <p:blipFill>
          <a:blip r:embed="rId3"/>
          <a:stretch>
            <a:fillRect/>
          </a:stretch>
        </p:blipFill>
        <p:spPr>
          <a:xfrm>
            <a:off x="628650" y="288548"/>
            <a:ext cx="945718" cy="623520"/>
          </a:xfrm>
          <a:prstGeom prst="rect">
            <a:avLst/>
          </a:prstGeom>
          <a:noFill/>
          <a:ln cap="flat">
            <a:noFill/>
          </a:ln>
        </p:spPr>
      </p:pic>
      <p:cxnSp>
        <p:nvCxnSpPr>
          <p:cNvPr id="5" name="Straight Connector 8">
            <a:extLst>
              <a:ext uri="{FF2B5EF4-FFF2-40B4-BE49-F238E27FC236}">
                <a16:creationId xmlns:a16="http://schemas.microsoft.com/office/drawing/2014/main" id="{0784BB41-9919-D994-019D-E309C0EEBA57}"/>
              </a:ext>
            </a:extLst>
          </p:cNvPr>
          <p:cNvCxnSpPr/>
          <p:nvPr/>
        </p:nvCxnSpPr>
        <p:spPr>
          <a:xfrm>
            <a:off x="628650" y="782845"/>
            <a:ext cx="7886700" cy="0"/>
          </a:xfrm>
          <a:prstGeom prst="straightConnector1">
            <a:avLst/>
          </a:prstGeom>
          <a:noFill/>
          <a:ln w="6345" cap="flat">
            <a:solidFill>
              <a:srgbClr val="5B9BD5"/>
            </a:solidFill>
            <a:prstDash val="solid"/>
            <a:miter/>
          </a:ln>
        </p:spPr>
      </p:cxnSp>
      <p:sp>
        <p:nvSpPr>
          <p:cNvPr id="6" name="TextBox 9">
            <a:extLst>
              <a:ext uri="{FF2B5EF4-FFF2-40B4-BE49-F238E27FC236}">
                <a16:creationId xmlns:a16="http://schemas.microsoft.com/office/drawing/2014/main" id="{EAE6E072-ACBF-54EF-0F40-2E74DADCE1E3}"/>
              </a:ext>
            </a:extLst>
          </p:cNvPr>
          <p:cNvSpPr txBox="1"/>
          <p:nvPr/>
        </p:nvSpPr>
        <p:spPr>
          <a:xfrm>
            <a:off x="1574368" y="500524"/>
            <a:ext cx="5855643" cy="276999"/>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1" u="none" strike="noStrike" kern="1200" cap="none" spc="0" baseline="0">
                <a:solidFill>
                  <a:srgbClr val="466DB0"/>
                </a:solidFill>
                <a:uFillTx/>
                <a:latin typeface="Arial" pitchFamily="34"/>
                <a:cs typeface="Arial" pitchFamily="34"/>
              </a:rPr>
              <a:t>Dự án Thúc đẩy Tiết kiệm năng lượng trong các ngành công nghiệp Việt Nam</a:t>
            </a:r>
          </a:p>
        </p:txBody>
      </p:sp>
      <p:pic>
        <p:nvPicPr>
          <p:cNvPr id="7" name="Picture 1">
            <a:extLst>
              <a:ext uri="{FF2B5EF4-FFF2-40B4-BE49-F238E27FC236}">
                <a16:creationId xmlns:a16="http://schemas.microsoft.com/office/drawing/2014/main" id="{C0CC93DE-E907-BA7F-CA13-3532DF9D8FC6}"/>
              </a:ext>
            </a:extLst>
          </p:cNvPr>
          <p:cNvPicPr>
            <a:picLocks noChangeAspect="1"/>
          </p:cNvPicPr>
          <p:nvPr/>
        </p:nvPicPr>
        <p:blipFill>
          <a:blip r:embed="rId4"/>
          <a:stretch>
            <a:fillRect/>
          </a:stretch>
        </p:blipFill>
        <p:spPr>
          <a:xfrm>
            <a:off x="7258872" y="288548"/>
            <a:ext cx="1427561" cy="593527"/>
          </a:xfrm>
          <a:prstGeom prst="rect">
            <a:avLst/>
          </a:prstGeom>
          <a:noFill/>
          <a:ln cap="flat">
            <a:noFill/>
          </a:ln>
        </p:spPr>
      </p:pic>
    </p:spTree>
    <p:extLst>
      <p:ext uri="{BB962C8B-B14F-4D97-AF65-F5344CB8AC3E}">
        <p14:creationId xmlns:p14="http://schemas.microsoft.com/office/powerpoint/2010/main" val="255637387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BF9FA786-5012-A594-1CA9-F33549B0B871}"/>
              </a:ext>
            </a:extLst>
          </p:cNvPr>
          <p:cNvPicPr>
            <a:picLocks noChangeAspect="1"/>
          </p:cNvPicPr>
          <p:nvPr/>
        </p:nvPicPr>
        <p:blipFill>
          <a:blip r:embed="rId2"/>
          <a:srcRect r="7465" b="50681"/>
          <a:stretch>
            <a:fillRect/>
          </a:stretch>
        </p:blipFill>
        <p:spPr>
          <a:xfrm>
            <a:off x="0" y="4003993"/>
            <a:ext cx="9144000" cy="1139506"/>
          </a:xfrm>
          <a:prstGeom prst="rect">
            <a:avLst/>
          </a:prstGeom>
          <a:noFill/>
          <a:ln cap="flat">
            <a:noFill/>
          </a:ln>
        </p:spPr>
      </p:pic>
      <p:sp>
        <p:nvSpPr>
          <p:cNvPr id="3" name="Rectangle 11">
            <a:extLst>
              <a:ext uri="{FF2B5EF4-FFF2-40B4-BE49-F238E27FC236}">
                <a16:creationId xmlns:a16="http://schemas.microsoft.com/office/drawing/2014/main" id="{CB6C453D-376A-D215-DDF9-996F02B0D4C6}"/>
              </a:ext>
            </a:extLst>
          </p:cNvPr>
          <p:cNvSpPr/>
          <p:nvPr/>
        </p:nvSpPr>
        <p:spPr>
          <a:xfrm>
            <a:off x="0" y="0"/>
            <a:ext cx="9144000" cy="5143500"/>
          </a:xfrm>
          <a:prstGeom prst="rect">
            <a:avLst/>
          </a:prstGeom>
          <a:solidFill>
            <a:srgbClr val="FFFFFF">
              <a:alpha val="40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FFFFFF"/>
              </a:solidFill>
              <a:uFillTx/>
              <a:latin typeface="Calibri"/>
            </a:endParaRPr>
          </a:p>
        </p:txBody>
      </p:sp>
      <p:pic>
        <p:nvPicPr>
          <p:cNvPr id="4" name="Picture 6" descr="A blue and green logo&#10;&#10;Description automatically generated">
            <a:extLst>
              <a:ext uri="{FF2B5EF4-FFF2-40B4-BE49-F238E27FC236}">
                <a16:creationId xmlns:a16="http://schemas.microsoft.com/office/drawing/2014/main" id="{0DA9E0C4-58A3-A2DA-729C-F846EC5B92F2}"/>
              </a:ext>
            </a:extLst>
          </p:cNvPr>
          <p:cNvPicPr>
            <a:picLocks noChangeAspect="1"/>
          </p:cNvPicPr>
          <p:nvPr/>
        </p:nvPicPr>
        <p:blipFill>
          <a:blip r:embed="rId3"/>
          <a:stretch>
            <a:fillRect/>
          </a:stretch>
        </p:blipFill>
        <p:spPr>
          <a:xfrm>
            <a:off x="628650" y="288548"/>
            <a:ext cx="945718" cy="623520"/>
          </a:xfrm>
          <a:prstGeom prst="rect">
            <a:avLst/>
          </a:prstGeom>
          <a:noFill/>
          <a:ln cap="flat">
            <a:noFill/>
          </a:ln>
        </p:spPr>
      </p:pic>
      <p:cxnSp>
        <p:nvCxnSpPr>
          <p:cNvPr id="5" name="Straight Connector 8">
            <a:extLst>
              <a:ext uri="{FF2B5EF4-FFF2-40B4-BE49-F238E27FC236}">
                <a16:creationId xmlns:a16="http://schemas.microsoft.com/office/drawing/2014/main" id="{6134270C-4918-7328-2B7E-3BAB0A2B5D6F}"/>
              </a:ext>
            </a:extLst>
          </p:cNvPr>
          <p:cNvCxnSpPr/>
          <p:nvPr/>
        </p:nvCxnSpPr>
        <p:spPr>
          <a:xfrm>
            <a:off x="628650" y="782845"/>
            <a:ext cx="7886700" cy="0"/>
          </a:xfrm>
          <a:prstGeom prst="straightConnector1">
            <a:avLst/>
          </a:prstGeom>
          <a:noFill/>
          <a:ln w="6345" cap="flat">
            <a:solidFill>
              <a:srgbClr val="5B9BD5"/>
            </a:solidFill>
            <a:prstDash val="solid"/>
            <a:miter/>
          </a:ln>
        </p:spPr>
      </p:cxnSp>
      <p:sp>
        <p:nvSpPr>
          <p:cNvPr id="6" name="TextBox 9">
            <a:extLst>
              <a:ext uri="{FF2B5EF4-FFF2-40B4-BE49-F238E27FC236}">
                <a16:creationId xmlns:a16="http://schemas.microsoft.com/office/drawing/2014/main" id="{D6974D0C-D957-E802-A513-17AF841BFF77}"/>
              </a:ext>
            </a:extLst>
          </p:cNvPr>
          <p:cNvSpPr txBox="1"/>
          <p:nvPr/>
        </p:nvSpPr>
        <p:spPr>
          <a:xfrm>
            <a:off x="1574368" y="500524"/>
            <a:ext cx="5855643" cy="276999"/>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1" u="none" strike="noStrike" kern="1200" cap="none" spc="0" baseline="0">
                <a:solidFill>
                  <a:srgbClr val="466DB0"/>
                </a:solidFill>
                <a:uFillTx/>
                <a:latin typeface="Arial" pitchFamily="34"/>
                <a:cs typeface="Arial" pitchFamily="34"/>
              </a:rPr>
              <a:t>Dự án Thúc đẩy Tiết kiệm năng lượng trong các ngành công nghiệp Việt Nam</a:t>
            </a:r>
          </a:p>
        </p:txBody>
      </p:sp>
      <p:pic>
        <p:nvPicPr>
          <p:cNvPr id="7" name="Picture 7">
            <a:extLst>
              <a:ext uri="{FF2B5EF4-FFF2-40B4-BE49-F238E27FC236}">
                <a16:creationId xmlns:a16="http://schemas.microsoft.com/office/drawing/2014/main" id="{13828DF0-A82C-19C9-7A96-061B0654D810}"/>
              </a:ext>
            </a:extLst>
          </p:cNvPr>
          <p:cNvPicPr>
            <a:picLocks noChangeAspect="1"/>
          </p:cNvPicPr>
          <p:nvPr/>
        </p:nvPicPr>
        <p:blipFill>
          <a:blip r:embed="rId4"/>
          <a:stretch>
            <a:fillRect/>
          </a:stretch>
        </p:blipFill>
        <p:spPr>
          <a:xfrm>
            <a:off x="7258872" y="288548"/>
            <a:ext cx="1427561" cy="593527"/>
          </a:xfrm>
          <a:prstGeom prst="rect">
            <a:avLst/>
          </a:prstGeom>
          <a:noFill/>
          <a:ln cap="flat">
            <a:noFill/>
          </a:ln>
        </p:spPr>
      </p:pic>
    </p:spTree>
    <p:extLst>
      <p:ext uri="{BB962C8B-B14F-4D97-AF65-F5344CB8AC3E}">
        <p14:creationId xmlns:p14="http://schemas.microsoft.com/office/powerpoint/2010/main" val="1778210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E0A8FA38-96FB-0768-E0AF-18B2343E28B2}"/>
              </a:ext>
            </a:extLst>
          </p:cNvPr>
          <p:cNvPicPr>
            <a:picLocks noChangeAspect="1"/>
          </p:cNvPicPr>
          <p:nvPr/>
        </p:nvPicPr>
        <p:blipFill>
          <a:blip r:embed="rId2"/>
          <a:srcRect r="7465" b="50681"/>
          <a:stretch>
            <a:fillRect/>
          </a:stretch>
        </p:blipFill>
        <p:spPr>
          <a:xfrm>
            <a:off x="0" y="4003993"/>
            <a:ext cx="9144000" cy="1139506"/>
          </a:xfrm>
          <a:prstGeom prst="rect">
            <a:avLst/>
          </a:prstGeom>
          <a:noFill/>
          <a:ln cap="flat">
            <a:noFill/>
          </a:ln>
        </p:spPr>
      </p:pic>
      <p:sp>
        <p:nvSpPr>
          <p:cNvPr id="3" name="Rectangle 11">
            <a:extLst>
              <a:ext uri="{FF2B5EF4-FFF2-40B4-BE49-F238E27FC236}">
                <a16:creationId xmlns:a16="http://schemas.microsoft.com/office/drawing/2014/main" id="{A54BCA03-4C37-B543-DAB9-1228744969B8}"/>
              </a:ext>
            </a:extLst>
          </p:cNvPr>
          <p:cNvSpPr/>
          <p:nvPr/>
        </p:nvSpPr>
        <p:spPr>
          <a:xfrm>
            <a:off x="0" y="0"/>
            <a:ext cx="9144000" cy="5143500"/>
          </a:xfrm>
          <a:prstGeom prst="rect">
            <a:avLst/>
          </a:prstGeom>
          <a:solidFill>
            <a:srgbClr val="FFFFFF">
              <a:alpha val="40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FFFFFF"/>
              </a:solidFill>
              <a:uFillTx/>
              <a:latin typeface="Calibri"/>
            </a:endParaRPr>
          </a:p>
        </p:txBody>
      </p:sp>
      <p:pic>
        <p:nvPicPr>
          <p:cNvPr id="4" name="Picture 6" descr="A blue and green logo&#10;&#10;Description automatically generated">
            <a:extLst>
              <a:ext uri="{FF2B5EF4-FFF2-40B4-BE49-F238E27FC236}">
                <a16:creationId xmlns:a16="http://schemas.microsoft.com/office/drawing/2014/main" id="{3ED6C59C-5038-37F3-A513-1FAEBE766032}"/>
              </a:ext>
            </a:extLst>
          </p:cNvPr>
          <p:cNvPicPr>
            <a:picLocks noChangeAspect="1"/>
          </p:cNvPicPr>
          <p:nvPr/>
        </p:nvPicPr>
        <p:blipFill>
          <a:blip r:embed="rId3"/>
          <a:stretch>
            <a:fillRect/>
          </a:stretch>
        </p:blipFill>
        <p:spPr>
          <a:xfrm>
            <a:off x="628650" y="288548"/>
            <a:ext cx="945718" cy="623520"/>
          </a:xfrm>
          <a:prstGeom prst="rect">
            <a:avLst/>
          </a:prstGeom>
          <a:noFill/>
          <a:ln cap="flat">
            <a:noFill/>
          </a:ln>
        </p:spPr>
      </p:pic>
      <p:cxnSp>
        <p:nvCxnSpPr>
          <p:cNvPr id="5" name="Straight Connector 8">
            <a:extLst>
              <a:ext uri="{FF2B5EF4-FFF2-40B4-BE49-F238E27FC236}">
                <a16:creationId xmlns:a16="http://schemas.microsoft.com/office/drawing/2014/main" id="{70153CAF-B489-FD85-18F2-33F7F5C888DE}"/>
              </a:ext>
            </a:extLst>
          </p:cNvPr>
          <p:cNvCxnSpPr/>
          <p:nvPr/>
        </p:nvCxnSpPr>
        <p:spPr>
          <a:xfrm>
            <a:off x="628650" y="782845"/>
            <a:ext cx="7886700" cy="0"/>
          </a:xfrm>
          <a:prstGeom prst="straightConnector1">
            <a:avLst/>
          </a:prstGeom>
          <a:noFill/>
          <a:ln w="6345" cap="flat">
            <a:solidFill>
              <a:srgbClr val="5B9BD5"/>
            </a:solidFill>
            <a:prstDash val="solid"/>
            <a:miter/>
          </a:ln>
        </p:spPr>
      </p:cxnSp>
      <p:sp>
        <p:nvSpPr>
          <p:cNvPr id="6" name="TextBox 9">
            <a:extLst>
              <a:ext uri="{FF2B5EF4-FFF2-40B4-BE49-F238E27FC236}">
                <a16:creationId xmlns:a16="http://schemas.microsoft.com/office/drawing/2014/main" id="{54227827-E775-DA28-9E64-65867C567A96}"/>
              </a:ext>
            </a:extLst>
          </p:cNvPr>
          <p:cNvSpPr txBox="1"/>
          <p:nvPr/>
        </p:nvSpPr>
        <p:spPr>
          <a:xfrm>
            <a:off x="1574368" y="500524"/>
            <a:ext cx="5855643" cy="276999"/>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1" u="none" strike="noStrike" kern="1200" cap="none" spc="0" baseline="0">
                <a:solidFill>
                  <a:srgbClr val="466DB0"/>
                </a:solidFill>
                <a:uFillTx/>
                <a:latin typeface="Arial" pitchFamily="34"/>
                <a:cs typeface="Arial" pitchFamily="34"/>
              </a:rPr>
              <a:t>Dự án Thúc đẩy Tiết kiệm năng lượng trong các ngành công nghiệp Việt Nam</a:t>
            </a:r>
          </a:p>
        </p:txBody>
      </p:sp>
      <p:pic>
        <p:nvPicPr>
          <p:cNvPr id="7" name="Picture 7">
            <a:extLst>
              <a:ext uri="{FF2B5EF4-FFF2-40B4-BE49-F238E27FC236}">
                <a16:creationId xmlns:a16="http://schemas.microsoft.com/office/drawing/2014/main" id="{68C0FEED-8BB2-D1E6-6F63-36EE405FB0FC}"/>
              </a:ext>
            </a:extLst>
          </p:cNvPr>
          <p:cNvPicPr>
            <a:picLocks noChangeAspect="1"/>
          </p:cNvPicPr>
          <p:nvPr/>
        </p:nvPicPr>
        <p:blipFill>
          <a:blip r:embed="rId4"/>
          <a:stretch>
            <a:fillRect/>
          </a:stretch>
        </p:blipFill>
        <p:spPr>
          <a:xfrm>
            <a:off x="7258872" y="288548"/>
            <a:ext cx="1427561" cy="593527"/>
          </a:xfrm>
          <a:prstGeom prst="rect">
            <a:avLst/>
          </a:prstGeom>
          <a:noFill/>
          <a:ln cap="flat">
            <a:noFill/>
          </a:ln>
        </p:spPr>
      </p:pic>
    </p:spTree>
    <p:extLst>
      <p:ext uri="{BB962C8B-B14F-4D97-AF65-F5344CB8AC3E}">
        <p14:creationId xmlns:p14="http://schemas.microsoft.com/office/powerpoint/2010/main" val="4106782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5528DAD4-47B9-5866-D784-0F30165BB6E8}"/>
              </a:ext>
            </a:extLst>
          </p:cNvPr>
          <p:cNvPicPr>
            <a:picLocks noChangeAspect="1"/>
          </p:cNvPicPr>
          <p:nvPr/>
        </p:nvPicPr>
        <p:blipFill>
          <a:blip r:embed="rId2"/>
          <a:srcRect r="7465" b="50681"/>
          <a:stretch>
            <a:fillRect/>
          </a:stretch>
        </p:blipFill>
        <p:spPr>
          <a:xfrm>
            <a:off x="0" y="4003993"/>
            <a:ext cx="9144000" cy="1139506"/>
          </a:xfrm>
          <a:prstGeom prst="rect">
            <a:avLst/>
          </a:prstGeom>
          <a:noFill/>
          <a:ln cap="flat">
            <a:noFill/>
          </a:ln>
        </p:spPr>
      </p:pic>
      <p:sp>
        <p:nvSpPr>
          <p:cNvPr id="3" name="Rectangle 11">
            <a:extLst>
              <a:ext uri="{FF2B5EF4-FFF2-40B4-BE49-F238E27FC236}">
                <a16:creationId xmlns:a16="http://schemas.microsoft.com/office/drawing/2014/main" id="{DA8478CE-A208-0034-3065-3358BCE1479C}"/>
              </a:ext>
            </a:extLst>
          </p:cNvPr>
          <p:cNvSpPr/>
          <p:nvPr/>
        </p:nvSpPr>
        <p:spPr>
          <a:xfrm>
            <a:off x="0" y="0"/>
            <a:ext cx="9144000" cy="5143500"/>
          </a:xfrm>
          <a:prstGeom prst="rect">
            <a:avLst/>
          </a:prstGeom>
          <a:solidFill>
            <a:srgbClr val="FFFFFF">
              <a:alpha val="40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FFFFFF"/>
              </a:solidFill>
              <a:uFillTx/>
              <a:latin typeface="Calibri"/>
            </a:endParaRPr>
          </a:p>
        </p:txBody>
      </p:sp>
      <p:pic>
        <p:nvPicPr>
          <p:cNvPr id="4" name="Picture 6" descr="A blue and green logo&#10;&#10;Description automatically generated">
            <a:extLst>
              <a:ext uri="{FF2B5EF4-FFF2-40B4-BE49-F238E27FC236}">
                <a16:creationId xmlns:a16="http://schemas.microsoft.com/office/drawing/2014/main" id="{3F8783BE-4A66-4EB1-62B4-E6B0E111744C}"/>
              </a:ext>
            </a:extLst>
          </p:cNvPr>
          <p:cNvPicPr>
            <a:picLocks noChangeAspect="1"/>
          </p:cNvPicPr>
          <p:nvPr/>
        </p:nvPicPr>
        <p:blipFill>
          <a:blip r:embed="rId3"/>
          <a:stretch>
            <a:fillRect/>
          </a:stretch>
        </p:blipFill>
        <p:spPr>
          <a:xfrm>
            <a:off x="628650" y="288548"/>
            <a:ext cx="945718" cy="623520"/>
          </a:xfrm>
          <a:prstGeom prst="rect">
            <a:avLst/>
          </a:prstGeom>
          <a:noFill/>
          <a:ln cap="flat">
            <a:noFill/>
          </a:ln>
        </p:spPr>
      </p:pic>
      <p:cxnSp>
        <p:nvCxnSpPr>
          <p:cNvPr id="5" name="Straight Connector 8">
            <a:extLst>
              <a:ext uri="{FF2B5EF4-FFF2-40B4-BE49-F238E27FC236}">
                <a16:creationId xmlns:a16="http://schemas.microsoft.com/office/drawing/2014/main" id="{663E6FE8-BB0C-FBE5-F4B7-3543F7A6374A}"/>
              </a:ext>
            </a:extLst>
          </p:cNvPr>
          <p:cNvCxnSpPr/>
          <p:nvPr/>
        </p:nvCxnSpPr>
        <p:spPr>
          <a:xfrm>
            <a:off x="628650" y="782845"/>
            <a:ext cx="7886700" cy="0"/>
          </a:xfrm>
          <a:prstGeom prst="straightConnector1">
            <a:avLst/>
          </a:prstGeom>
          <a:noFill/>
          <a:ln w="6345" cap="flat">
            <a:solidFill>
              <a:srgbClr val="5B9BD5"/>
            </a:solidFill>
            <a:prstDash val="solid"/>
            <a:miter/>
          </a:ln>
        </p:spPr>
      </p:cxnSp>
      <p:sp>
        <p:nvSpPr>
          <p:cNvPr id="6" name="TextBox 9">
            <a:extLst>
              <a:ext uri="{FF2B5EF4-FFF2-40B4-BE49-F238E27FC236}">
                <a16:creationId xmlns:a16="http://schemas.microsoft.com/office/drawing/2014/main" id="{FED47A8A-0325-04DE-A97E-EBA1905CCE09}"/>
              </a:ext>
            </a:extLst>
          </p:cNvPr>
          <p:cNvSpPr txBox="1"/>
          <p:nvPr/>
        </p:nvSpPr>
        <p:spPr>
          <a:xfrm>
            <a:off x="1574368" y="500524"/>
            <a:ext cx="5712970" cy="300078"/>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350" b="1" i="1" u="none" strike="noStrike" kern="1200" cap="none" spc="0" baseline="0">
                <a:solidFill>
                  <a:srgbClr val="466DB0"/>
                </a:solidFill>
                <a:uFillTx/>
                <a:latin typeface="Calibri"/>
              </a:rPr>
              <a:t>Dự án Thúc đẩy Tiết kiệm năng lượng trong các ngành công nghiệp Việt Nam</a:t>
            </a:r>
          </a:p>
        </p:txBody>
      </p:sp>
      <p:pic>
        <p:nvPicPr>
          <p:cNvPr id="7" name="Picture 7">
            <a:extLst>
              <a:ext uri="{FF2B5EF4-FFF2-40B4-BE49-F238E27FC236}">
                <a16:creationId xmlns:a16="http://schemas.microsoft.com/office/drawing/2014/main" id="{6C3E6833-7594-1BED-47E3-DFFCACEA11E3}"/>
              </a:ext>
            </a:extLst>
          </p:cNvPr>
          <p:cNvPicPr>
            <a:picLocks noChangeAspect="1"/>
          </p:cNvPicPr>
          <p:nvPr/>
        </p:nvPicPr>
        <p:blipFill>
          <a:blip r:embed="rId4"/>
          <a:stretch>
            <a:fillRect/>
          </a:stretch>
        </p:blipFill>
        <p:spPr>
          <a:xfrm>
            <a:off x="7258872" y="288548"/>
            <a:ext cx="1427561" cy="593527"/>
          </a:xfrm>
          <a:prstGeom prst="rect">
            <a:avLst/>
          </a:prstGeom>
          <a:noFill/>
          <a:ln cap="flat">
            <a:noFill/>
          </a:ln>
        </p:spPr>
      </p:pic>
    </p:spTree>
    <p:extLst>
      <p:ext uri="{BB962C8B-B14F-4D97-AF65-F5344CB8AC3E}">
        <p14:creationId xmlns:p14="http://schemas.microsoft.com/office/powerpoint/2010/main" val="1807628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0E84FB9B-9728-8F32-07A0-E06375FD5B3B}"/>
              </a:ext>
            </a:extLst>
          </p:cNvPr>
          <p:cNvPicPr>
            <a:picLocks noChangeAspect="1"/>
          </p:cNvPicPr>
          <p:nvPr/>
        </p:nvPicPr>
        <p:blipFill>
          <a:blip r:embed="rId2"/>
          <a:srcRect r="7465" b="50681"/>
          <a:stretch>
            <a:fillRect/>
          </a:stretch>
        </p:blipFill>
        <p:spPr>
          <a:xfrm>
            <a:off x="0" y="4003993"/>
            <a:ext cx="9144000" cy="1139506"/>
          </a:xfrm>
          <a:prstGeom prst="rect">
            <a:avLst/>
          </a:prstGeom>
          <a:noFill/>
          <a:ln cap="flat">
            <a:noFill/>
          </a:ln>
        </p:spPr>
      </p:pic>
      <p:sp>
        <p:nvSpPr>
          <p:cNvPr id="3" name="Rectangle 11">
            <a:extLst>
              <a:ext uri="{FF2B5EF4-FFF2-40B4-BE49-F238E27FC236}">
                <a16:creationId xmlns:a16="http://schemas.microsoft.com/office/drawing/2014/main" id="{02EB4F36-FAD0-0935-372F-7B5F3A9EDCAA}"/>
              </a:ext>
            </a:extLst>
          </p:cNvPr>
          <p:cNvSpPr/>
          <p:nvPr/>
        </p:nvSpPr>
        <p:spPr>
          <a:xfrm>
            <a:off x="0" y="0"/>
            <a:ext cx="9144000" cy="5143500"/>
          </a:xfrm>
          <a:prstGeom prst="rect">
            <a:avLst/>
          </a:prstGeom>
          <a:solidFill>
            <a:srgbClr val="FFFFFF">
              <a:alpha val="40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FFFFFF"/>
              </a:solidFill>
              <a:uFillTx/>
              <a:latin typeface="Calibri"/>
            </a:endParaRPr>
          </a:p>
        </p:txBody>
      </p:sp>
      <p:pic>
        <p:nvPicPr>
          <p:cNvPr id="4" name="Picture 6" descr="A blue and green logo&#10;&#10;Description automatically generated">
            <a:extLst>
              <a:ext uri="{FF2B5EF4-FFF2-40B4-BE49-F238E27FC236}">
                <a16:creationId xmlns:a16="http://schemas.microsoft.com/office/drawing/2014/main" id="{040EF872-2AF1-1D11-88F0-8670B030A588}"/>
              </a:ext>
            </a:extLst>
          </p:cNvPr>
          <p:cNvPicPr>
            <a:picLocks noChangeAspect="1"/>
          </p:cNvPicPr>
          <p:nvPr/>
        </p:nvPicPr>
        <p:blipFill>
          <a:blip r:embed="rId3"/>
          <a:stretch>
            <a:fillRect/>
          </a:stretch>
        </p:blipFill>
        <p:spPr>
          <a:xfrm>
            <a:off x="628650" y="288548"/>
            <a:ext cx="945718" cy="623520"/>
          </a:xfrm>
          <a:prstGeom prst="rect">
            <a:avLst/>
          </a:prstGeom>
          <a:noFill/>
          <a:ln cap="flat">
            <a:noFill/>
          </a:ln>
        </p:spPr>
      </p:pic>
      <p:cxnSp>
        <p:nvCxnSpPr>
          <p:cNvPr id="5" name="Straight Connector 8">
            <a:extLst>
              <a:ext uri="{FF2B5EF4-FFF2-40B4-BE49-F238E27FC236}">
                <a16:creationId xmlns:a16="http://schemas.microsoft.com/office/drawing/2014/main" id="{2602D418-7CB7-6E24-E815-D7C510F45FEC}"/>
              </a:ext>
            </a:extLst>
          </p:cNvPr>
          <p:cNvCxnSpPr/>
          <p:nvPr/>
        </p:nvCxnSpPr>
        <p:spPr>
          <a:xfrm>
            <a:off x="628650" y="782845"/>
            <a:ext cx="7886700" cy="0"/>
          </a:xfrm>
          <a:prstGeom prst="straightConnector1">
            <a:avLst/>
          </a:prstGeom>
          <a:noFill/>
          <a:ln w="6345" cap="flat">
            <a:solidFill>
              <a:srgbClr val="5B9BD5"/>
            </a:solidFill>
            <a:prstDash val="solid"/>
            <a:miter/>
          </a:ln>
        </p:spPr>
      </p:cxnSp>
      <p:sp>
        <p:nvSpPr>
          <p:cNvPr id="6" name="TextBox 9">
            <a:extLst>
              <a:ext uri="{FF2B5EF4-FFF2-40B4-BE49-F238E27FC236}">
                <a16:creationId xmlns:a16="http://schemas.microsoft.com/office/drawing/2014/main" id="{40658945-6D4C-FC1A-A626-1983DDB9EC7A}"/>
              </a:ext>
            </a:extLst>
          </p:cNvPr>
          <p:cNvSpPr txBox="1"/>
          <p:nvPr/>
        </p:nvSpPr>
        <p:spPr>
          <a:xfrm>
            <a:off x="1574368" y="500524"/>
            <a:ext cx="5712970" cy="300078"/>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350" b="1" i="1" u="none" strike="noStrike" kern="1200" cap="none" spc="0" baseline="0">
                <a:solidFill>
                  <a:srgbClr val="466DB0"/>
                </a:solidFill>
                <a:uFillTx/>
                <a:latin typeface="Calibri"/>
              </a:rPr>
              <a:t>Dự án Thúc đẩy Tiết kiệm năng lượng trong các ngành công nghiệp Việt Nam</a:t>
            </a:r>
          </a:p>
        </p:txBody>
      </p:sp>
      <p:pic>
        <p:nvPicPr>
          <p:cNvPr id="7" name="Picture 7">
            <a:extLst>
              <a:ext uri="{FF2B5EF4-FFF2-40B4-BE49-F238E27FC236}">
                <a16:creationId xmlns:a16="http://schemas.microsoft.com/office/drawing/2014/main" id="{9432C395-2675-1A36-59B8-6652ED3E770B}"/>
              </a:ext>
            </a:extLst>
          </p:cNvPr>
          <p:cNvPicPr>
            <a:picLocks noChangeAspect="1"/>
          </p:cNvPicPr>
          <p:nvPr/>
        </p:nvPicPr>
        <p:blipFill>
          <a:blip r:embed="rId4"/>
          <a:stretch>
            <a:fillRect/>
          </a:stretch>
        </p:blipFill>
        <p:spPr>
          <a:xfrm>
            <a:off x="7258872" y="288548"/>
            <a:ext cx="1427561" cy="593527"/>
          </a:xfrm>
          <a:prstGeom prst="rect">
            <a:avLst/>
          </a:prstGeom>
          <a:noFill/>
          <a:ln cap="flat">
            <a:noFill/>
          </a:ln>
        </p:spPr>
      </p:pic>
    </p:spTree>
    <p:extLst>
      <p:ext uri="{BB962C8B-B14F-4D97-AF65-F5344CB8AC3E}">
        <p14:creationId xmlns:p14="http://schemas.microsoft.com/office/powerpoint/2010/main" val="2900387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1A1ADA61-D375-B8C9-D956-7A3E024E1E6C}"/>
              </a:ext>
            </a:extLst>
          </p:cNvPr>
          <p:cNvPicPr>
            <a:picLocks noChangeAspect="1"/>
          </p:cNvPicPr>
          <p:nvPr/>
        </p:nvPicPr>
        <p:blipFill>
          <a:blip r:embed="rId2"/>
          <a:stretch>
            <a:fillRect/>
          </a:stretch>
        </p:blipFill>
        <p:spPr>
          <a:xfrm>
            <a:off x="813" y="0"/>
            <a:ext cx="9142372" cy="5143500"/>
          </a:xfrm>
          <a:prstGeom prst="rect">
            <a:avLst/>
          </a:prstGeom>
          <a:noFill/>
          <a:ln cap="flat">
            <a:noFill/>
          </a:ln>
        </p:spPr>
      </p:pic>
      <p:sp>
        <p:nvSpPr>
          <p:cNvPr id="3" name="AutoShape 2">
            <a:extLst>
              <a:ext uri="{FF2B5EF4-FFF2-40B4-BE49-F238E27FC236}">
                <a16:creationId xmlns:a16="http://schemas.microsoft.com/office/drawing/2014/main" id="{F2008BF7-65B3-EABF-AF96-F3E024AB51F9}"/>
              </a:ext>
            </a:extLst>
          </p:cNvPr>
          <p:cNvSpPr/>
          <p:nvPr/>
        </p:nvSpPr>
        <p:spPr>
          <a:xfrm>
            <a:off x="0" y="0"/>
            <a:ext cx="9143186" cy="4152189"/>
          </a:xfrm>
          <a:custGeom>
            <a:avLst/>
            <a:gdLst>
              <a:gd name="f0" fmla="val 10800000"/>
              <a:gd name="f1" fmla="val 5400000"/>
              <a:gd name="f2" fmla="val 180"/>
              <a:gd name="f3" fmla="val w"/>
              <a:gd name="f4" fmla="val h"/>
              <a:gd name="f5" fmla="val 0"/>
              <a:gd name="f6" fmla="val 20"/>
              <a:gd name="f7" fmla="+- 0 0 10800000"/>
              <a:gd name="f8" fmla="val 2"/>
              <a:gd name="f9" fmla="val 5"/>
              <a:gd name="f10" fmla="val 18"/>
              <a:gd name="f11" fmla="+- 0 0 -360"/>
              <a:gd name="f12" fmla="+- 0 0 -180"/>
              <a:gd name="f13" fmla="*/ f3 1 20"/>
              <a:gd name="f14" fmla="*/ f4 1 20"/>
              <a:gd name="f15" fmla="val f5"/>
              <a:gd name="f16" fmla="val f6"/>
              <a:gd name="f17" fmla="*/ f11 f0 1"/>
              <a:gd name="f18" fmla="*/ f12 f0 1"/>
              <a:gd name="f19" fmla="+- f16 0 f15"/>
              <a:gd name="f20" fmla="*/ f17 1 f2"/>
              <a:gd name="f21" fmla="*/ f18 1 f2"/>
              <a:gd name="f22" fmla="*/ f19 1 5"/>
              <a:gd name="f23" fmla="*/ f19 1 10"/>
              <a:gd name="f24" fmla="*/ f19 1 2"/>
              <a:gd name="f25" fmla="*/ f19 1 20"/>
              <a:gd name="f26" fmla="*/ f19 9 1"/>
              <a:gd name="f27" fmla="*/ f19 4 1"/>
              <a:gd name="f28" fmla="+- f20 0 f1"/>
              <a:gd name="f29" fmla="+- f21 0 f1"/>
              <a:gd name="f30" fmla="+- f15 f24 0"/>
              <a:gd name="f31" fmla="*/ f26 1 10"/>
              <a:gd name="f32" fmla="*/ f27 1 5"/>
              <a:gd name="f33" fmla="*/ f23 1 f25"/>
              <a:gd name="f34" fmla="*/ f15 1 f25"/>
              <a:gd name="f35" fmla="*/ f16 1 f25"/>
              <a:gd name="f36" fmla="*/ f22 1 f25"/>
              <a:gd name="f37" fmla="*/ f30 1 f25"/>
              <a:gd name="f38" fmla="*/ f31 1 f25"/>
              <a:gd name="f39" fmla="*/ f32 1 f25"/>
              <a:gd name="f40" fmla="*/ f34 f13 1"/>
              <a:gd name="f41" fmla="*/ f35 f13 1"/>
              <a:gd name="f42" fmla="*/ f36 f14 1"/>
              <a:gd name="f43" fmla="*/ f33 f14 1"/>
              <a:gd name="f44" fmla="*/ f39 f14 1"/>
              <a:gd name="f45" fmla="*/ f37 f13 1"/>
              <a:gd name="f46" fmla="*/ f38 f14 1"/>
            </a:gdLst>
            <a:ahLst/>
            <a:cxnLst>
              <a:cxn ang="3cd4">
                <a:pos x="hc" y="t"/>
              </a:cxn>
              <a:cxn ang="0">
                <a:pos x="r" y="vc"/>
              </a:cxn>
              <a:cxn ang="cd4">
                <a:pos x="hc" y="b"/>
              </a:cxn>
              <a:cxn ang="cd2">
                <a:pos x="l" y="vc"/>
              </a:cxn>
              <a:cxn ang="f28">
                <a:pos x="f45" y="f43"/>
              </a:cxn>
              <a:cxn ang="f29">
                <a:pos x="f45" y="f46"/>
              </a:cxn>
            </a:cxnLst>
            <a:rect l="f40" t="f42" r="f41" b="f44"/>
            <a:pathLst>
              <a:path w="20" h="20">
                <a:moveTo>
                  <a:pt x="f5" y="f8"/>
                </a:moveTo>
                <a:arcTo wR="f9" hR="f8" stAng="f0" swAng="f7"/>
                <a:arcTo wR="f9" hR="f8" stAng="f0" swAng="f0"/>
                <a:lnTo>
                  <a:pt x="f6" y="f10"/>
                </a:lnTo>
                <a:arcTo wR="f9" hR="f8" stAng="f5" swAng="f7"/>
                <a:arcTo wR="f9" hR="f8" stAng="f5" swAng="f0"/>
                <a:close/>
              </a:path>
            </a:pathLst>
          </a:custGeom>
          <a:gradFill>
            <a:gsLst>
              <a:gs pos="0">
                <a:srgbClr val="FFFFFF">
                  <a:alpha val="79999"/>
                </a:srgbClr>
              </a:gs>
              <a:gs pos="100000">
                <a:srgbClr val="FFFFFF">
                  <a:alpha val="29999"/>
                </a:srgbClr>
              </a:gs>
            </a:gsLst>
            <a:lin ang="18900000"/>
          </a:gradFill>
          <a:ln cap="flat">
            <a:noFill/>
            <a:prstDash val="solid"/>
          </a:ln>
        </p:spPr>
        <p:txBody>
          <a:bodyPr vert="horz" wrap="square" lIns="27432" tIns="27432" rIns="27432" bIns="27432"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000000"/>
              </a:solidFill>
              <a:uFillTx/>
              <a:latin typeface="Calibri"/>
            </a:endParaRPr>
          </a:p>
        </p:txBody>
      </p:sp>
      <p:sp>
        <p:nvSpPr>
          <p:cNvPr id="4" name="Subtitle 2">
            <a:extLst>
              <a:ext uri="{FF2B5EF4-FFF2-40B4-BE49-F238E27FC236}">
                <a16:creationId xmlns:a16="http://schemas.microsoft.com/office/drawing/2014/main" id="{DF11F406-7E34-3DB2-7DD4-FE326A509CFB}"/>
              </a:ext>
            </a:extLst>
          </p:cNvPr>
          <p:cNvSpPr txBox="1">
            <a:spLocks noGrp="1"/>
          </p:cNvSpPr>
          <p:nvPr>
            <p:ph type="subTitle" idx="4294967295"/>
          </p:nvPr>
        </p:nvSpPr>
        <p:spPr>
          <a:xfrm>
            <a:off x="628650" y="1444907"/>
            <a:ext cx="7886700" cy="802916"/>
          </a:xfrm>
        </p:spPr>
        <p:txBody>
          <a:bodyPr anchorCtr="1"/>
          <a:lstStyle>
            <a:lvl1pPr marL="0" indent="0" algn="ctr">
              <a:lnSpc>
                <a:spcPct val="100000"/>
              </a:lnSpc>
              <a:buNone/>
              <a:defRPr sz="1800" b="1">
                <a:solidFill>
                  <a:srgbClr val="003153"/>
                </a:solidFill>
                <a:latin typeface="Arial" pitchFamily="34"/>
                <a:cs typeface="Arial" pitchFamily="34"/>
              </a:defRPr>
            </a:lvl1pPr>
            <a:lvl2pPr marL="0" lvl="0" indent="0" algn="ctr">
              <a:lnSpc>
                <a:spcPct val="100000"/>
              </a:lnSpc>
              <a:spcBef>
                <a:spcPts val="750"/>
              </a:spcBef>
              <a:buNone/>
              <a:defRPr b="1">
                <a:solidFill>
                  <a:srgbClr val="003153"/>
                </a:solidFill>
                <a:latin typeface="Arial" pitchFamily="34"/>
                <a:cs typeface="Arial" pitchFamily="34"/>
              </a:defRPr>
            </a:lvl2pPr>
          </a:lstStyle>
          <a:p>
            <a:pPr lvl="0"/>
            <a:r>
              <a:rPr lang="en-US"/>
              <a:t>DỰ ÁN THÚC ĐẨY TIẾT KIỆM NĂNG LƯỢNG </a:t>
            </a:r>
          </a:p>
          <a:p>
            <a:pPr lvl="0"/>
            <a:r>
              <a:rPr lang="en-US"/>
              <a:t>TRONG CÁC NGÀNH CÔNG NGHIỆP VIỆT NAM</a:t>
            </a:r>
          </a:p>
        </p:txBody>
      </p:sp>
      <p:sp>
        <p:nvSpPr>
          <p:cNvPr id="5" name="Date Placeholder 3">
            <a:extLst>
              <a:ext uri="{FF2B5EF4-FFF2-40B4-BE49-F238E27FC236}">
                <a16:creationId xmlns:a16="http://schemas.microsoft.com/office/drawing/2014/main" id="{5A4AA169-5ACB-C4FA-00E8-0CF6A99DE267}"/>
              </a:ext>
            </a:extLst>
          </p:cNvPr>
          <p:cNvSpPr txBox="1">
            <a:spLocks noGrp="1"/>
          </p:cNvSpPr>
          <p:nvPr>
            <p:ph type="dt" sz="half" idx="7"/>
          </p:nvPr>
        </p:nvSpPr>
        <p:spPr/>
        <p:txBody>
          <a:bodyPr/>
          <a:lstStyle>
            <a:lvl1pPr>
              <a:defRPr/>
            </a:lvl1pPr>
          </a:lstStyle>
          <a:p>
            <a:pPr lvl="0"/>
            <a:fld id="{2C05698E-EDDA-9040-93CE-11FD0295DD7F}" type="datetime1">
              <a:rPr lang="en-US"/>
              <a:pPr lvl="0"/>
              <a:t>10/3/25</a:t>
            </a:fld>
            <a:endParaRPr lang="en-US"/>
          </a:p>
        </p:txBody>
      </p:sp>
      <p:sp>
        <p:nvSpPr>
          <p:cNvPr id="6" name="Footer Placeholder 4">
            <a:extLst>
              <a:ext uri="{FF2B5EF4-FFF2-40B4-BE49-F238E27FC236}">
                <a16:creationId xmlns:a16="http://schemas.microsoft.com/office/drawing/2014/main" id="{A16734D0-208E-500D-DB68-90BD6F361F1E}"/>
              </a:ext>
            </a:extLst>
          </p:cNvPr>
          <p:cNvSpPr txBox="1">
            <a:spLocks noGrp="1"/>
          </p:cNvSpPr>
          <p:nvPr>
            <p:ph type="ftr" sz="quarter" idx="9"/>
          </p:nvPr>
        </p:nvSpPr>
        <p:spPr/>
        <p:txBody>
          <a:bodyPr/>
          <a:lstStyle>
            <a:lvl1pPr>
              <a:defRPr/>
            </a:lvl1pPr>
          </a:lstStyle>
          <a:p>
            <a:pPr lvl="0"/>
            <a:endParaRPr lang="en-US"/>
          </a:p>
        </p:txBody>
      </p:sp>
      <p:sp>
        <p:nvSpPr>
          <p:cNvPr id="7" name="Slide Number Placeholder 5">
            <a:extLst>
              <a:ext uri="{FF2B5EF4-FFF2-40B4-BE49-F238E27FC236}">
                <a16:creationId xmlns:a16="http://schemas.microsoft.com/office/drawing/2014/main" id="{28590513-D33D-5585-F11A-337637328E00}"/>
              </a:ext>
            </a:extLst>
          </p:cNvPr>
          <p:cNvSpPr txBox="1">
            <a:spLocks noGrp="1"/>
          </p:cNvSpPr>
          <p:nvPr>
            <p:ph type="sldNum" sz="quarter" idx="8"/>
          </p:nvPr>
        </p:nvSpPr>
        <p:spPr/>
        <p:txBody>
          <a:bodyPr/>
          <a:lstStyle>
            <a:lvl1pPr>
              <a:defRPr/>
            </a:lvl1pPr>
          </a:lstStyle>
          <a:p>
            <a:pPr lvl="0"/>
            <a:fld id="{75B32F5C-C3B9-AA47-930C-4683095983B9}" type="slidenum">
              <a:t>‹#›</a:t>
            </a:fld>
            <a:endParaRPr lang="en-US"/>
          </a:p>
        </p:txBody>
      </p:sp>
      <p:sp>
        <p:nvSpPr>
          <p:cNvPr id="8" name="Freeform 21">
            <a:extLst>
              <a:ext uri="{FF2B5EF4-FFF2-40B4-BE49-F238E27FC236}">
                <a16:creationId xmlns:a16="http://schemas.microsoft.com/office/drawing/2014/main" id="{569DBB1F-BA60-D435-511F-6DEC55C4872F}"/>
              </a:ext>
            </a:extLst>
          </p:cNvPr>
          <p:cNvSpPr/>
          <p:nvPr/>
        </p:nvSpPr>
        <p:spPr>
          <a:xfrm>
            <a:off x="7799319" y="402985"/>
            <a:ext cx="716030" cy="506074"/>
          </a:xfrm>
          <a:custGeom>
            <a:avLst/>
            <a:gdLst>
              <a:gd name="f0" fmla="val w"/>
              <a:gd name="f1" fmla="val h"/>
              <a:gd name="f2" fmla="val 0"/>
              <a:gd name="f3" fmla="val 1964908"/>
              <a:gd name="f4" fmla="val 1388740"/>
              <a:gd name="f5" fmla="val 1964907"/>
              <a:gd name="f6" fmla="*/ f0 1 1964908"/>
              <a:gd name="f7" fmla="*/ f1 1 1388740"/>
              <a:gd name="f8" fmla="val f2"/>
              <a:gd name="f9" fmla="val f3"/>
              <a:gd name="f10" fmla="val f4"/>
              <a:gd name="f11" fmla="+- f10 0 f8"/>
              <a:gd name="f12" fmla="+- f9 0 f8"/>
              <a:gd name="f13" fmla="*/ f12 1 1964908"/>
              <a:gd name="f14" fmla="*/ f11 1 138874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1964908" h="1388740">
                <a:moveTo>
                  <a:pt x="f2" y="f2"/>
                </a:moveTo>
                <a:lnTo>
                  <a:pt x="f5" y="f2"/>
                </a:lnTo>
                <a:lnTo>
                  <a:pt x="f5" y="f4"/>
                </a:lnTo>
                <a:lnTo>
                  <a:pt x="f2" y="f4"/>
                </a:lnTo>
                <a:lnTo>
                  <a:pt x="f2" y="f2"/>
                </a:lnTo>
                <a:close/>
              </a:path>
            </a:pathLst>
          </a:custGeom>
          <a:blipFill>
            <a:blip r:embed="rId3">
              <a:alphaModFix/>
            </a:blip>
            <a:stretch>
              <a:fillRect/>
            </a:stretch>
          </a:blipFill>
          <a:ln cap="flat">
            <a:noFill/>
            <a:prstDash val="solid"/>
          </a:ln>
        </p:spPr>
        <p:txBody>
          <a:bodyPr lIns="0" tIns="0" rIns="0" bIns="0"/>
          <a:lstStyle/>
          <a:p>
            <a:endParaRPr lang="en-VN"/>
          </a:p>
        </p:txBody>
      </p:sp>
      <p:sp>
        <p:nvSpPr>
          <p:cNvPr id="9" name="Freeform 22">
            <a:extLst>
              <a:ext uri="{FF2B5EF4-FFF2-40B4-BE49-F238E27FC236}">
                <a16:creationId xmlns:a16="http://schemas.microsoft.com/office/drawing/2014/main" id="{4E931DEC-7D6A-2AEF-BC92-F18E15D0D952}"/>
              </a:ext>
            </a:extLst>
          </p:cNvPr>
          <p:cNvSpPr/>
          <p:nvPr/>
        </p:nvSpPr>
        <p:spPr>
          <a:xfrm>
            <a:off x="5282909" y="381222"/>
            <a:ext cx="889674" cy="501008"/>
          </a:xfrm>
          <a:custGeom>
            <a:avLst/>
            <a:gdLst>
              <a:gd name="f0" fmla="val w"/>
              <a:gd name="f1" fmla="val h"/>
              <a:gd name="f2" fmla="val 0"/>
              <a:gd name="f3" fmla="val 2441419"/>
              <a:gd name="f4" fmla="val 1374840"/>
              <a:gd name="f5" fmla="val 1374839"/>
              <a:gd name="f6" fmla="*/ f0 1 2441419"/>
              <a:gd name="f7" fmla="*/ f1 1 1374840"/>
              <a:gd name="f8" fmla="val f2"/>
              <a:gd name="f9" fmla="val f3"/>
              <a:gd name="f10" fmla="val f4"/>
              <a:gd name="f11" fmla="+- f10 0 f8"/>
              <a:gd name="f12" fmla="+- f9 0 f8"/>
              <a:gd name="f13" fmla="*/ f12 1 2441419"/>
              <a:gd name="f14" fmla="*/ f11 1 137484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441419" h="1374840">
                <a:moveTo>
                  <a:pt x="f2" y="f2"/>
                </a:moveTo>
                <a:lnTo>
                  <a:pt x="f3" y="f2"/>
                </a:lnTo>
                <a:lnTo>
                  <a:pt x="f3" y="f5"/>
                </a:lnTo>
                <a:lnTo>
                  <a:pt x="f2" y="f5"/>
                </a:lnTo>
                <a:lnTo>
                  <a:pt x="f2" y="f2"/>
                </a:lnTo>
                <a:close/>
              </a:path>
            </a:pathLst>
          </a:custGeom>
          <a:blipFill>
            <a:blip r:embed="rId4">
              <a:alphaModFix/>
            </a:blip>
            <a:stretch>
              <a:fillRect/>
            </a:stretch>
          </a:blipFill>
          <a:ln cap="flat">
            <a:noFill/>
            <a:prstDash val="solid"/>
          </a:ln>
        </p:spPr>
        <p:txBody>
          <a:bodyPr lIns="0" tIns="0" rIns="0" bIns="0"/>
          <a:lstStyle/>
          <a:p>
            <a:endParaRPr lang="en-VN"/>
          </a:p>
        </p:txBody>
      </p:sp>
      <p:pic>
        <p:nvPicPr>
          <p:cNvPr id="10" name="Picture 15">
            <a:extLst>
              <a:ext uri="{FF2B5EF4-FFF2-40B4-BE49-F238E27FC236}">
                <a16:creationId xmlns:a16="http://schemas.microsoft.com/office/drawing/2014/main" id="{38753F86-D45D-BDCF-7C47-F071461C53E6}"/>
              </a:ext>
            </a:extLst>
          </p:cNvPr>
          <p:cNvPicPr>
            <a:picLocks noChangeAspect="1"/>
          </p:cNvPicPr>
          <p:nvPr/>
        </p:nvPicPr>
        <p:blipFill>
          <a:blip r:embed="rId5"/>
          <a:srcRect t="26330" b="34452"/>
          <a:stretch>
            <a:fillRect/>
          </a:stretch>
        </p:blipFill>
        <p:spPr>
          <a:xfrm>
            <a:off x="605716" y="464259"/>
            <a:ext cx="854031" cy="334926"/>
          </a:xfrm>
          <a:prstGeom prst="rect">
            <a:avLst/>
          </a:prstGeom>
          <a:noFill/>
          <a:ln cap="flat">
            <a:noFill/>
          </a:ln>
        </p:spPr>
      </p:pic>
      <p:pic>
        <p:nvPicPr>
          <p:cNvPr id="11" name="Picture 16">
            <a:extLst>
              <a:ext uri="{FF2B5EF4-FFF2-40B4-BE49-F238E27FC236}">
                <a16:creationId xmlns:a16="http://schemas.microsoft.com/office/drawing/2014/main" id="{977E0194-212C-0948-2EB1-B1958F2571FB}"/>
              </a:ext>
            </a:extLst>
          </p:cNvPr>
          <p:cNvPicPr>
            <a:picLocks noChangeAspect="1"/>
          </p:cNvPicPr>
          <p:nvPr/>
        </p:nvPicPr>
        <p:blipFill>
          <a:blip r:embed="rId6"/>
          <a:stretch>
            <a:fillRect/>
          </a:stretch>
        </p:blipFill>
        <p:spPr>
          <a:xfrm>
            <a:off x="2727582" y="402985"/>
            <a:ext cx="1287493" cy="535289"/>
          </a:xfrm>
          <a:prstGeom prst="rect">
            <a:avLst/>
          </a:prstGeom>
          <a:noFill/>
          <a:ln cap="flat">
            <a:noFill/>
          </a:ln>
        </p:spPr>
      </p:pic>
    </p:spTree>
    <p:extLst>
      <p:ext uri="{BB962C8B-B14F-4D97-AF65-F5344CB8AC3E}">
        <p14:creationId xmlns:p14="http://schemas.microsoft.com/office/powerpoint/2010/main" val="103931074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AFE79119-CBE9-D7AE-7845-0B23395CEE02}"/>
              </a:ext>
            </a:extLst>
          </p:cNvPr>
          <p:cNvPicPr>
            <a:picLocks noChangeAspect="1"/>
          </p:cNvPicPr>
          <p:nvPr/>
        </p:nvPicPr>
        <p:blipFill>
          <a:blip r:embed="rId2"/>
          <a:srcRect r="7465" b="50681"/>
          <a:stretch>
            <a:fillRect/>
          </a:stretch>
        </p:blipFill>
        <p:spPr>
          <a:xfrm>
            <a:off x="0" y="4003993"/>
            <a:ext cx="9144000" cy="1139506"/>
          </a:xfrm>
          <a:prstGeom prst="rect">
            <a:avLst/>
          </a:prstGeom>
          <a:noFill/>
          <a:ln cap="flat">
            <a:noFill/>
          </a:ln>
        </p:spPr>
      </p:pic>
      <p:sp>
        <p:nvSpPr>
          <p:cNvPr id="3" name="Rectangle 7">
            <a:extLst>
              <a:ext uri="{FF2B5EF4-FFF2-40B4-BE49-F238E27FC236}">
                <a16:creationId xmlns:a16="http://schemas.microsoft.com/office/drawing/2014/main" id="{9616DF91-0016-A74B-A3E2-90AF1808B062}"/>
              </a:ext>
            </a:extLst>
          </p:cNvPr>
          <p:cNvSpPr/>
          <p:nvPr/>
        </p:nvSpPr>
        <p:spPr>
          <a:xfrm>
            <a:off x="0" y="0"/>
            <a:ext cx="9144000" cy="5143500"/>
          </a:xfrm>
          <a:prstGeom prst="rect">
            <a:avLst/>
          </a:prstGeom>
          <a:solidFill>
            <a:srgbClr val="FFFFFF">
              <a:alpha val="40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FFFFFF"/>
              </a:solidFill>
              <a:uFillTx/>
              <a:latin typeface="Calibri"/>
            </a:endParaRPr>
          </a:p>
        </p:txBody>
      </p:sp>
      <p:pic>
        <p:nvPicPr>
          <p:cNvPr id="4" name="Picture 8" descr="A blue and green logo&#10;&#10;Description automatically generated">
            <a:extLst>
              <a:ext uri="{FF2B5EF4-FFF2-40B4-BE49-F238E27FC236}">
                <a16:creationId xmlns:a16="http://schemas.microsoft.com/office/drawing/2014/main" id="{ABE66EC8-0962-5676-575F-944F874B85B9}"/>
              </a:ext>
            </a:extLst>
          </p:cNvPr>
          <p:cNvPicPr>
            <a:picLocks noChangeAspect="1"/>
          </p:cNvPicPr>
          <p:nvPr/>
        </p:nvPicPr>
        <p:blipFill>
          <a:blip r:embed="rId3"/>
          <a:stretch>
            <a:fillRect/>
          </a:stretch>
        </p:blipFill>
        <p:spPr>
          <a:xfrm>
            <a:off x="628650" y="288548"/>
            <a:ext cx="945718" cy="623520"/>
          </a:xfrm>
          <a:prstGeom prst="rect">
            <a:avLst/>
          </a:prstGeom>
          <a:noFill/>
          <a:ln cap="flat">
            <a:noFill/>
          </a:ln>
        </p:spPr>
      </p:pic>
      <p:cxnSp>
        <p:nvCxnSpPr>
          <p:cNvPr id="5" name="Straight Connector 9">
            <a:extLst>
              <a:ext uri="{FF2B5EF4-FFF2-40B4-BE49-F238E27FC236}">
                <a16:creationId xmlns:a16="http://schemas.microsoft.com/office/drawing/2014/main" id="{624D011B-407B-AD2F-E738-1A139C89C677}"/>
              </a:ext>
            </a:extLst>
          </p:cNvPr>
          <p:cNvCxnSpPr/>
          <p:nvPr/>
        </p:nvCxnSpPr>
        <p:spPr>
          <a:xfrm>
            <a:off x="628650" y="782845"/>
            <a:ext cx="7886700" cy="0"/>
          </a:xfrm>
          <a:prstGeom prst="straightConnector1">
            <a:avLst/>
          </a:prstGeom>
          <a:noFill/>
          <a:ln w="6345" cap="flat">
            <a:solidFill>
              <a:srgbClr val="5B9BD5"/>
            </a:solidFill>
            <a:prstDash val="solid"/>
            <a:miter/>
          </a:ln>
        </p:spPr>
      </p:cxnSp>
      <p:sp>
        <p:nvSpPr>
          <p:cNvPr id="6" name="TextBox 10">
            <a:extLst>
              <a:ext uri="{FF2B5EF4-FFF2-40B4-BE49-F238E27FC236}">
                <a16:creationId xmlns:a16="http://schemas.microsoft.com/office/drawing/2014/main" id="{45EE9A00-FFB0-AC68-3C06-E7E47CAC9031}"/>
              </a:ext>
            </a:extLst>
          </p:cNvPr>
          <p:cNvSpPr txBox="1"/>
          <p:nvPr/>
        </p:nvSpPr>
        <p:spPr>
          <a:xfrm>
            <a:off x="1574368" y="500524"/>
            <a:ext cx="5712970" cy="300078"/>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350" b="1" i="1" u="none" strike="noStrike" kern="1200" cap="none" spc="0" baseline="0">
                <a:solidFill>
                  <a:srgbClr val="466DB0"/>
                </a:solidFill>
                <a:uFillTx/>
                <a:latin typeface="Calibri"/>
              </a:rPr>
              <a:t>Dự án Thúc đẩy Tiết kiệm năng lượng trong các ngành công nghiệp Việt Nam</a:t>
            </a:r>
          </a:p>
        </p:txBody>
      </p:sp>
      <p:pic>
        <p:nvPicPr>
          <p:cNvPr id="7" name="Picture 11">
            <a:extLst>
              <a:ext uri="{FF2B5EF4-FFF2-40B4-BE49-F238E27FC236}">
                <a16:creationId xmlns:a16="http://schemas.microsoft.com/office/drawing/2014/main" id="{C251C1A6-74C4-B40A-5BD1-6C4F674893A4}"/>
              </a:ext>
            </a:extLst>
          </p:cNvPr>
          <p:cNvPicPr>
            <a:picLocks noChangeAspect="1"/>
          </p:cNvPicPr>
          <p:nvPr/>
        </p:nvPicPr>
        <p:blipFill>
          <a:blip r:embed="rId4"/>
          <a:stretch>
            <a:fillRect/>
          </a:stretch>
        </p:blipFill>
        <p:spPr>
          <a:xfrm>
            <a:off x="7258872" y="288548"/>
            <a:ext cx="1427561" cy="593527"/>
          </a:xfrm>
          <a:prstGeom prst="rect">
            <a:avLst/>
          </a:prstGeom>
          <a:noFill/>
          <a:ln cap="flat">
            <a:noFill/>
          </a:ln>
        </p:spPr>
      </p:pic>
    </p:spTree>
    <p:extLst>
      <p:ext uri="{BB962C8B-B14F-4D97-AF65-F5344CB8AC3E}">
        <p14:creationId xmlns:p14="http://schemas.microsoft.com/office/powerpoint/2010/main" val="102567134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2F1AE183-0CAC-17F0-31CB-88DA14A675C4}"/>
              </a:ext>
            </a:extLst>
          </p:cNvPr>
          <p:cNvPicPr>
            <a:picLocks noChangeAspect="1"/>
          </p:cNvPicPr>
          <p:nvPr/>
        </p:nvPicPr>
        <p:blipFill>
          <a:blip r:embed="rId2"/>
          <a:srcRect r="7465" b="50681"/>
          <a:stretch>
            <a:fillRect/>
          </a:stretch>
        </p:blipFill>
        <p:spPr>
          <a:xfrm>
            <a:off x="0" y="4003993"/>
            <a:ext cx="9144000" cy="1139506"/>
          </a:xfrm>
          <a:prstGeom prst="rect">
            <a:avLst/>
          </a:prstGeom>
          <a:noFill/>
          <a:ln cap="flat">
            <a:noFill/>
          </a:ln>
        </p:spPr>
      </p:pic>
      <p:sp>
        <p:nvSpPr>
          <p:cNvPr id="3" name="Rectangle 9">
            <a:extLst>
              <a:ext uri="{FF2B5EF4-FFF2-40B4-BE49-F238E27FC236}">
                <a16:creationId xmlns:a16="http://schemas.microsoft.com/office/drawing/2014/main" id="{CF94BBD4-BD96-4317-0007-9E9D61A12B29}"/>
              </a:ext>
            </a:extLst>
          </p:cNvPr>
          <p:cNvSpPr/>
          <p:nvPr/>
        </p:nvSpPr>
        <p:spPr>
          <a:xfrm>
            <a:off x="0" y="0"/>
            <a:ext cx="9144000" cy="5143500"/>
          </a:xfrm>
          <a:prstGeom prst="rect">
            <a:avLst/>
          </a:prstGeom>
          <a:solidFill>
            <a:srgbClr val="FFFFFF">
              <a:alpha val="40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0" b="0" i="0" u="none" strike="noStrike" kern="1200" cap="none" spc="0" baseline="0">
              <a:solidFill>
                <a:srgbClr val="FFFFFF"/>
              </a:solidFill>
              <a:uFillTx/>
              <a:latin typeface="Calibri"/>
            </a:endParaRPr>
          </a:p>
        </p:txBody>
      </p:sp>
      <p:pic>
        <p:nvPicPr>
          <p:cNvPr id="4" name="Picture 10" descr="A blue and green logo&#10;&#10;Description automatically generated">
            <a:extLst>
              <a:ext uri="{FF2B5EF4-FFF2-40B4-BE49-F238E27FC236}">
                <a16:creationId xmlns:a16="http://schemas.microsoft.com/office/drawing/2014/main" id="{DAE4A9C9-BDC0-FADD-6B3C-9B0FF73A135A}"/>
              </a:ext>
            </a:extLst>
          </p:cNvPr>
          <p:cNvPicPr>
            <a:picLocks noChangeAspect="1"/>
          </p:cNvPicPr>
          <p:nvPr/>
        </p:nvPicPr>
        <p:blipFill>
          <a:blip r:embed="rId3"/>
          <a:stretch>
            <a:fillRect/>
          </a:stretch>
        </p:blipFill>
        <p:spPr>
          <a:xfrm>
            <a:off x="628650" y="288548"/>
            <a:ext cx="945718" cy="623520"/>
          </a:xfrm>
          <a:prstGeom prst="rect">
            <a:avLst/>
          </a:prstGeom>
          <a:noFill/>
          <a:ln cap="flat">
            <a:noFill/>
          </a:ln>
        </p:spPr>
      </p:pic>
      <p:cxnSp>
        <p:nvCxnSpPr>
          <p:cNvPr id="5" name="Straight Connector 11">
            <a:extLst>
              <a:ext uri="{FF2B5EF4-FFF2-40B4-BE49-F238E27FC236}">
                <a16:creationId xmlns:a16="http://schemas.microsoft.com/office/drawing/2014/main" id="{26542BC3-6DD0-B906-B99D-48DA62FCC94E}"/>
              </a:ext>
            </a:extLst>
          </p:cNvPr>
          <p:cNvCxnSpPr/>
          <p:nvPr/>
        </p:nvCxnSpPr>
        <p:spPr>
          <a:xfrm>
            <a:off x="628650" y="782845"/>
            <a:ext cx="7886700" cy="0"/>
          </a:xfrm>
          <a:prstGeom prst="straightConnector1">
            <a:avLst/>
          </a:prstGeom>
          <a:noFill/>
          <a:ln w="6345" cap="flat">
            <a:solidFill>
              <a:srgbClr val="5B9BD5"/>
            </a:solidFill>
            <a:prstDash val="solid"/>
            <a:miter/>
          </a:ln>
        </p:spPr>
      </p:cxnSp>
      <p:sp>
        <p:nvSpPr>
          <p:cNvPr id="6" name="TextBox 12">
            <a:extLst>
              <a:ext uri="{FF2B5EF4-FFF2-40B4-BE49-F238E27FC236}">
                <a16:creationId xmlns:a16="http://schemas.microsoft.com/office/drawing/2014/main" id="{F64E8A68-5EC4-5298-2BD7-AFF580E179EE}"/>
              </a:ext>
            </a:extLst>
          </p:cNvPr>
          <p:cNvSpPr txBox="1"/>
          <p:nvPr/>
        </p:nvSpPr>
        <p:spPr>
          <a:xfrm>
            <a:off x="1574368" y="500524"/>
            <a:ext cx="5712970" cy="300078"/>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350" b="1" i="1" u="none" strike="noStrike" kern="1200" cap="none" spc="0" baseline="0">
                <a:solidFill>
                  <a:srgbClr val="466DB0"/>
                </a:solidFill>
                <a:uFillTx/>
                <a:latin typeface="Calibri"/>
              </a:rPr>
              <a:t>Dự án Thúc đẩy Tiết kiệm năng lượng trong các ngành công nghiệp Việt Nam</a:t>
            </a:r>
          </a:p>
        </p:txBody>
      </p:sp>
      <p:pic>
        <p:nvPicPr>
          <p:cNvPr id="7" name="Picture 13">
            <a:extLst>
              <a:ext uri="{FF2B5EF4-FFF2-40B4-BE49-F238E27FC236}">
                <a16:creationId xmlns:a16="http://schemas.microsoft.com/office/drawing/2014/main" id="{0C209892-6436-3D93-914A-A01E38265713}"/>
              </a:ext>
            </a:extLst>
          </p:cNvPr>
          <p:cNvPicPr>
            <a:picLocks noChangeAspect="1"/>
          </p:cNvPicPr>
          <p:nvPr/>
        </p:nvPicPr>
        <p:blipFill>
          <a:blip r:embed="rId4"/>
          <a:stretch>
            <a:fillRect/>
          </a:stretch>
        </p:blipFill>
        <p:spPr>
          <a:xfrm>
            <a:off x="7258872" y="288548"/>
            <a:ext cx="1427561" cy="593527"/>
          </a:xfrm>
          <a:prstGeom prst="rect">
            <a:avLst/>
          </a:prstGeom>
          <a:noFill/>
          <a:ln cap="flat">
            <a:noFill/>
          </a:ln>
        </p:spPr>
      </p:pic>
    </p:spTree>
    <p:extLst>
      <p:ext uri="{BB962C8B-B14F-4D97-AF65-F5344CB8AC3E}">
        <p14:creationId xmlns:p14="http://schemas.microsoft.com/office/powerpoint/2010/main" val="129903947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 Id="rId5" Type="http://schemas.openxmlformats.org/officeDocument/2006/relationships/image" Target="../media/image4.jpg"/><Relationship Id="rId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2.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86A73CBE-0737-B3A0-5433-254E4CC79BEC}"/>
              </a:ext>
            </a:extLst>
          </p:cNvPr>
          <p:cNvPicPr>
            <a:picLocks noChangeAspect="1"/>
          </p:cNvPicPr>
          <p:nvPr/>
        </p:nvPicPr>
        <p:blipFill>
          <a:blip r:embed="rId2"/>
          <a:stretch>
            <a:fillRect/>
          </a:stretch>
        </p:blipFill>
        <p:spPr>
          <a:xfrm>
            <a:off x="6520531" y="59746"/>
            <a:ext cx="1420182" cy="292964"/>
          </a:xfrm>
          <a:prstGeom prst="rect">
            <a:avLst/>
          </a:prstGeom>
          <a:noFill/>
          <a:ln cap="flat">
            <a:noFill/>
          </a:ln>
        </p:spPr>
      </p:pic>
      <p:pic>
        <p:nvPicPr>
          <p:cNvPr id="3" name="Picture 7">
            <a:extLst>
              <a:ext uri="{FF2B5EF4-FFF2-40B4-BE49-F238E27FC236}">
                <a16:creationId xmlns:a16="http://schemas.microsoft.com/office/drawing/2014/main" id="{5BE76A86-A788-6807-BE43-9E946C3A5485}"/>
              </a:ext>
            </a:extLst>
          </p:cNvPr>
          <p:cNvPicPr>
            <a:picLocks noChangeAspect="1"/>
          </p:cNvPicPr>
          <p:nvPr/>
        </p:nvPicPr>
        <p:blipFill>
          <a:blip r:embed="rId3"/>
          <a:stretch>
            <a:fillRect/>
          </a:stretch>
        </p:blipFill>
        <p:spPr>
          <a:xfrm>
            <a:off x="8161376" y="-223360"/>
            <a:ext cx="859179" cy="859179"/>
          </a:xfrm>
          <a:prstGeom prst="rect">
            <a:avLst/>
          </a:prstGeom>
          <a:noFill/>
          <a:ln cap="flat">
            <a:noFill/>
          </a:ln>
        </p:spPr>
      </p:pic>
      <p:cxnSp>
        <p:nvCxnSpPr>
          <p:cNvPr id="4" name="Straight Connector 8">
            <a:extLst>
              <a:ext uri="{FF2B5EF4-FFF2-40B4-BE49-F238E27FC236}">
                <a16:creationId xmlns:a16="http://schemas.microsoft.com/office/drawing/2014/main" id="{4DA00E13-F454-43E0-FC56-0A02130BE5BB}"/>
              </a:ext>
            </a:extLst>
          </p:cNvPr>
          <p:cNvCxnSpPr/>
          <p:nvPr/>
        </p:nvCxnSpPr>
        <p:spPr>
          <a:xfrm>
            <a:off x="457200" y="852613"/>
            <a:ext cx="8229600" cy="0"/>
          </a:xfrm>
          <a:prstGeom prst="straightConnector1">
            <a:avLst/>
          </a:prstGeom>
          <a:noFill/>
          <a:ln w="28575" cap="flat">
            <a:solidFill>
              <a:srgbClr val="AFA5A0"/>
            </a:solidFill>
            <a:prstDash val="solid"/>
            <a:miter/>
          </a:ln>
        </p:spPr>
      </p:cxnSp>
      <p:pic>
        <p:nvPicPr>
          <p:cNvPr id="5" name="Picture 9">
            <a:extLst>
              <a:ext uri="{FF2B5EF4-FFF2-40B4-BE49-F238E27FC236}">
                <a16:creationId xmlns:a16="http://schemas.microsoft.com/office/drawing/2014/main" id="{87A1F56A-1313-3EB6-4ECD-64B6A5908E84}"/>
              </a:ext>
            </a:extLst>
          </p:cNvPr>
          <p:cNvPicPr>
            <a:picLocks noChangeAspect="1"/>
          </p:cNvPicPr>
          <p:nvPr/>
        </p:nvPicPr>
        <p:blipFill>
          <a:blip r:embed="rId4"/>
          <a:stretch>
            <a:fillRect/>
          </a:stretch>
        </p:blipFill>
        <p:spPr>
          <a:xfrm>
            <a:off x="236765" y="4678555"/>
            <a:ext cx="947967" cy="310804"/>
          </a:xfrm>
          <a:prstGeom prst="rect">
            <a:avLst/>
          </a:prstGeom>
          <a:noFill/>
          <a:ln cap="flat">
            <a:noFill/>
          </a:ln>
        </p:spPr>
      </p:pic>
      <p:pic>
        <p:nvPicPr>
          <p:cNvPr id="6" name="Picture 10">
            <a:extLst>
              <a:ext uri="{FF2B5EF4-FFF2-40B4-BE49-F238E27FC236}">
                <a16:creationId xmlns:a16="http://schemas.microsoft.com/office/drawing/2014/main" id="{12BFBCD6-C7A0-6471-2E28-05A8FF8635A0}"/>
              </a:ext>
            </a:extLst>
          </p:cNvPr>
          <p:cNvPicPr>
            <a:picLocks noChangeAspect="1"/>
          </p:cNvPicPr>
          <p:nvPr/>
        </p:nvPicPr>
        <p:blipFill>
          <a:blip r:embed="rId5"/>
          <a:stretch>
            <a:fillRect/>
          </a:stretch>
        </p:blipFill>
        <p:spPr>
          <a:xfrm>
            <a:off x="1401171" y="4632560"/>
            <a:ext cx="402957" cy="356798"/>
          </a:xfrm>
          <a:prstGeom prst="rect">
            <a:avLst/>
          </a:prstGeom>
          <a:noFill/>
          <a:ln cap="flat">
            <a:noFill/>
          </a:ln>
        </p:spPr>
      </p:pic>
    </p:spTree>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EF8006B6-9135-7937-2D5A-FD1CCE3CAE44}"/>
              </a:ext>
            </a:extLst>
          </p:cNvPr>
          <p:cNvSpPr txBox="1">
            <a:spLocks noGrp="1"/>
          </p:cNvSpPr>
          <p:nvPr>
            <p:ph type="body" idx="1"/>
          </p:nvPr>
        </p:nvSpPr>
        <p:spPr>
          <a:xfrm>
            <a:off x="628650" y="1369222"/>
            <a:ext cx="7886700" cy="3263502"/>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a:extLst>
              <a:ext uri="{FF2B5EF4-FFF2-40B4-BE49-F238E27FC236}">
                <a16:creationId xmlns:a16="http://schemas.microsoft.com/office/drawing/2014/main" id="{9CDE0D24-7427-1663-331C-BDB2CBAF2320}"/>
              </a:ext>
            </a:extLst>
          </p:cNvPr>
          <p:cNvSpPr txBox="1">
            <a:spLocks noGrp="1"/>
          </p:cNvSpPr>
          <p:nvPr>
            <p:ph type="dt" sz="half" idx="2"/>
          </p:nvPr>
        </p:nvSpPr>
        <p:spPr>
          <a:xfrm>
            <a:off x="628650" y="4767260"/>
            <a:ext cx="2057400" cy="273844"/>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en-US" sz="900" b="0" i="0" u="none" strike="noStrike" kern="1200" cap="none" spc="0" baseline="0">
                <a:solidFill>
                  <a:srgbClr val="898989"/>
                </a:solidFill>
                <a:uFillTx/>
                <a:latin typeface="Calibri"/>
              </a:defRPr>
            </a:lvl1pPr>
          </a:lstStyle>
          <a:p>
            <a:pPr lvl="0"/>
            <a:fld id="{57588A1E-C741-1749-A6CE-E43073D54BFF}" type="datetime1">
              <a:rPr lang="en-US"/>
              <a:pPr lvl="0"/>
              <a:t>10/3/25</a:t>
            </a:fld>
            <a:endParaRPr lang="en-US"/>
          </a:p>
        </p:txBody>
      </p:sp>
      <p:sp>
        <p:nvSpPr>
          <p:cNvPr id="4" name="Footer Placeholder 4">
            <a:extLst>
              <a:ext uri="{FF2B5EF4-FFF2-40B4-BE49-F238E27FC236}">
                <a16:creationId xmlns:a16="http://schemas.microsoft.com/office/drawing/2014/main" id="{3BB05B1D-E378-4781-AB01-B35178908E7C}"/>
              </a:ext>
            </a:extLst>
          </p:cNvPr>
          <p:cNvSpPr txBox="1">
            <a:spLocks noGrp="1"/>
          </p:cNvSpPr>
          <p:nvPr>
            <p:ph type="ftr" sz="quarter" idx="3"/>
          </p:nvPr>
        </p:nvSpPr>
        <p:spPr>
          <a:xfrm>
            <a:off x="3028950" y="4767260"/>
            <a:ext cx="3086100" cy="273844"/>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en-US" sz="900" b="0" i="0" u="none" strike="noStrike" kern="1200" cap="none" spc="0" baseline="0">
                <a:solidFill>
                  <a:srgbClr val="898989"/>
                </a:solidFill>
                <a:uFillTx/>
                <a:latin typeface="Calibri"/>
              </a:defRPr>
            </a:lvl1pPr>
          </a:lstStyle>
          <a:p>
            <a:pPr lvl="0"/>
            <a:endParaRPr lang="en-US"/>
          </a:p>
        </p:txBody>
      </p:sp>
      <p:sp>
        <p:nvSpPr>
          <p:cNvPr id="5" name="Slide Number Placeholder 5">
            <a:extLst>
              <a:ext uri="{FF2B5EF4-FFF2-40B4-BE49-F238E27FC236}">
                <a16:creationId xmlns:a16="http://schemas.microsoft.com/office/drawing/2014/main" id="{5BECDBC9-BC89-B557-C798-ECB07734B68E}"/>
              </a:ext>
            </a:extLst>
          </p:cNvPr>
          <p:cNvSpPr txBox="1">
            <a:spLocks noGrp="1"/>
          </p:cNvSpPr>
          <p:nvPr>
            <p:ph type="sldNum" sz="quarter" idx="4"/>
          </p:nvPr>
        </p:nvSpPr>
        <p:spPr>
          <a:xfrm>
            <a:off x="6457950" y="4767260"/>
            <a:ext cx="2057400" cy="273844"/>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en-US" sz="900" b="0" i="0" u="none" strike="noStrike" kern="1200" cap="none" spc="0" baseline="0">
                <a:solidFill>
                  <a:srgbClr val="898989"/>
                </a:solidFill>
                <a:uFillTx/>
                <a:latin typeface="Calibri"/>
              </a:defRPr>
            </a:lvl1pPr>
          </a:lstStyle>
          <a:p>
            <a:pPr lvl="0"/>
            <a:fld id="{F9587285-A0C3-4544-887A-0522156AC08D}" type="slidenum">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171450" marR="0" lvl="0" indent="-171450" algn="l" defTabSz="685800" rtl="0" fontAlgn="auto" hangingPunct="1">
        <a:lnSpc>
          <a:spcPct val="90000"/>
        </a:lnSpc>
        <a:spcBef>
          <a:spcPts val="750"/>
        </a:spcBef>
        <a:spcAft>
          <a:spcPts val="0"/>
        </a:spcAft>
        <a:buSzPct val="100000"/>
        <a:buFont typeface="Arial" pitchFamily="34"/>
        <a:buChar char="•"/>
        <a:tabLst/>
        <a:defRPr lang="en-US" sz="2100" b="0" i="0" u="none" strike="noStrike" kern="1200" cap="none" spc="0" baseline="0">
          <a:solidFill>
            <a:srgbClr val="000000"/>
          </a:solidFill>
          <a:uFillTx/>
          <a:latin typeface="Calibri"/>
        </a:defRPr>
      </a:lvl1pPr>
      <a:lvl2pPr marL="514350" marR="0" lvl="1" indent="-171450" algn="l" defTabSz="685800" rtl="0" fontAlgn="auto" hangingPunct="1">
        <a:lnSpc>
          <a:spcPct val="90000"/>
        </a:lnSpc>
        <a:spcBef>
          <a:spcPts val="375"/>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2pPr>
      <a:lvl3pPr marL="857250" marR="0" lvl="2" indent="-171450" algn="l" defTabSz="685800" rtl="0" fontAlgn="auto" hangingPunct="1">
        <a:lnSpc>
          <a:spcPct val="90000"/>
        </a:lnSpc>
        <a:spcBef>
          <a:spcPts val="375"/>
        </a:spcBef>
        <a:spcAft>
          <a:spcPts val="0"/>
        </a:spcAft>
        <a:buSzPct val="100000"/>
        <a:buFont typeface="Arial" pitchFamily="34"/>
        <a:buChar char="•"/>
        <a:tabLst/>
        <a:defRPr lang="en-US" sz="1500" b="0" i="0" u="none" strike="noStrike" kern="1200" cap="none" spc="0" baseline="0">
          <a:solidFill>
            <a:srgbClr val="000000"/>
          </a:solidFill>
          <a:uFillTx/>
          <a:latin typeface="Calibri"/>
        </a:defRPr>
      </a:lvl3pPr>
      <a:lvl4pPr marL="1200150" marR="0" lvl="3" indent="-171450" algn="l" defTabSz="685800" rtl="0" fontAlgn="auto" hangingPunct="1">
        <a:lnSpc>
          <a:spcPct val="90000"/>
        </a:lnSpc>
        <a:spcBef>
          <a:spcPts val="375"/>
        </a:spcBef>
        <a:spcAft>
          <a:spcPts val="0"/>
        </a:spcAft>
        <a:buSzPct val="100000"/>
        <a:buFont typeface="Arial" pitchFamily="34"/>
        <a:buChar char="•"/>
        <a:tabLst/>
        <a:defRPr lang="en-US" sz="1350" b="0" i="0" u="none" strike="noStrike" kern="1200" cap="none" spc="0" baseline="0">
          <a:solidFill>
            <a:srgbClr val="000000"/>
          </a:solidFill>
          <a:uFillTx/>
          <a:latin typeface="Calibri"/>
        </a:defRPr>
      </a:lvl4pPr>
      <a:lvl5pPr marL="1543050" marR="0" lvl="4" indent="-171450" algn="l" defTabSz="685800" rtl="0" fontAlgn="auto" hangingPunct="1">
        <a:lnSpc>
          <a:spcPct val="90000"/>
        </a:lnSpc>
        <a:spcBef>
          <a:spcPts val="375"/>
        </a:spcBef>
        <a:spcAft>
          <a:spcPts val="0"/>
        </a:spcAft>
        <a:buSzPct val="100000"/>
        <a:buFont typeface="Arial" pitchFamily="34"/>
        <a:buChar char="•"/>
        <a:tabLst/>
        <a:defRPr lang="en-US" sz="135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500">
    <p:spTree>
      <p:nvGrpSpPr>
        <p:cNvPr id="1" name=""/>
        <p:cNvGrpSpPr/>
        <p:nvPr/>
      </p:nvGrpSpPr>
      <p:grpSpPr>
        <a:xfrm>
          <a:off x="0" y="0"/>
          <a:ext cx="0" cy="0"/>
          <a:chOff x="0" y="0"/>
          <a:chExt cx="0" cy="0"/>
        </a:xfrm>
      </p:grpSpPr>
      <p:sp>
        <p:nvSpPr>
          <p:cNvPr id="2" name="Google Shape;46;p15">
            <a:extLst>
              <a:ext uri="{FF2B5EF4-FFF2-40B4-BE49-F238E27FC236}">
                <a16:creationId xmlns:a16="http://schemas.microsoft.com/office/drawing/2014/main" id="{436B16E5-0D8F-859D-7ADF-51E80B414398}"/>
              </a:ext>
            </a:extLst>
          </p:cNvPr>
          <p:cNvSpPr txBox="1">
            <a:spLocks noGrp="1"/>
          </p:cNvSpPr>
          <p:nvPr>
            <p:ph type="title"/>
          </p:nvPr>
        </p:nvSpPr>
        <p:spPr>
          <a:xfrm>
            <a:off x="1125461" y="1284000"/>
            <a:ext cx="6893067" cy="1185126"/>
          </a:xfrm>
          <a:prstGeom prst="rect">
            <a:avLst/>
          </a:prstGeom>
          <a:noFill/>
          <a:ln>
            <a:noFill/>
          </a:ln>
        </p:spPr>
        <p:txBody>
          <a:bodyPr vert="horz" wrap="square" lIns="91440" tIns="45720" rIns="91440" bIns="45720" anchor="t" anchorCtr="1" compatLnSpc="1">
            <a:noAutofit/>
          </a:bodyPr>
          <a:lstStyle/>
          <a:p>
            <a:pPr lvl="0" algn="ctr" defTabSz="685800">
              <a:spcBef>
                <a:spcPts val="0"/>
              </a:spcBef>
            </a:pPr>
            <a:r>
              <a:rPr lang="vi-VN" sz="2800" b="1">
                <a:solidFill>
                  <a:srgbClr val="337177"/>
                </a:solidFill>
                <a:latin typeface="Arial"/>
              </a:rPr>
              <a:t>CHƯƠNG TRÌNH TẬP HUẤN CHO DOANH NGHIỆP CÔNG NGHIỆP</a:t>
            </a:r>
          </a:p>
        </p:txBody>
      </p:sp>
      <p:sp>
        <p:nvSpPr>
          <p:cNvPr id="3" name="Subtitle 2">
            <a:extLst>
              <a:ext uri="{FF2B5EF4-FFF2-40B4-BE49-F238E27FC236}">
                <a16:creationId xmlns:a16="http://schemas.microsoft.com/office/drawing/2014/main" id="{7755CF81-3B7C-7047-157F-8D5953765A17}"/>
              </a:ext>
            </a:extLst>
          </p:cNvPr>
          <p:cNvSpPr txBox="1">
            <a:spLocks noGrp="1"/>
          </p:cNvSpPr>
          <p:nvPr>
            <p:ph type="subTitle" idx="4294967295"/>
          </p:nvPr>
        </p:nvSpPr>
        <p:spPr>
          <a:xfrm>
            <a:off x="448010" y="2851135"/>
            <a:ext cx="6185705" cy="1742700"/>
          </a:xfrm>
        </p:spPr>
        <p:txBody>
          <a:bodyPr/>
          <a:lstStyle/>
          <a:p>
            <a:pPr marL="111127" lvl="0" indent="0">
              <a:buNone/>
            </a:pPr>
            <a:r>
              <a:rPr lang="en-VN" sz="1650" b="1" u="sng">
                <a:solidFill>
                  <a:srgbClr val="337177"/>
                </a:solidFill>
                <a:latin typeface="Arial"/>
              </a:rPr>
              <a:t>Module</a:t>
            </a:r>
            <a:r>
              <a:rPr lang="en-US" sz="1650" b="1" u="sng">
                <a:solidFill>
                  <a:srgbClr val="337177"/>
                </a:solidFill>
                <a:latin typeface="Arial"/>
              </a:rPr>
              <a:t> 7</a:t>
            </a:r>
            <a:r>
              <a:rPr lang="en-VN" sz="1650" b="1" u="sng">
                <a:solidFill>
                  <a:srgbClr val="337177"/>
                </a:solidFill>
                <a:latin typeface="Arial"/>
              </a:rPr>
              <a:t>:</a:t>
            </a:r>
            <a:r>
              <a:rPr lang="en-US" sz="1650">
                <a:solidFill>
                  <a:srgbClr val="337177"/>
                </a:solidFill>
                <a:latin typeface="Arial"/>
              </a:rPr>
              <a:t> Giới thiệu đặc điểm dây chuyền công nghệ điển hình trong ngành sản xuất giấy và bột giấy.</a:t>
            </a:r>
          </a:p>
          <a:p>
            <a:pPr marL="0" lvl="0" indent="0">
              <a:buNone/>
            </a:pPr>
            <a:endParaRPr lang="en-US" sz="1650">
              <a:solidFill>
                <a:srgbClr val="337177"/>
              </a:solidFill>
              <a:latin typeface="Arial"/>
            </a:endParaRPr>
          </a:p>
        </p:txBody>
      </p:sp>
      <p:sp>
        <p:nvSpPr>
          <p:cNvPr id="4" name="TextBox 1">
            <a:extLst>
              <a:ext uri="{FF2B5EF4-FFF2-40B4-BE49-F238E27FC236}">
                <a16:creationId xmlns:a16="http://schemas.microsoft.com/office/drawing/2014/main" id="{B19A6C5B-22C4-79E2-5152-F6F88DAB1723}"/>
              </a:ext>
            </a:extLst>
          </p:cNvPr>
          <p:cNvSpPr txBox="1"/>
          <p:nvPr/>
        </p:nvSpPr>
        <p:spPr>
          <a:xfrm>
            <a:off x="534503" y="2393752"/>
            <a:ext cx="4037496" cy="323167"/>
          </a:xfrm>
          <a:prstGeom prst="rect">
            <a:avLst/>
          </a:prstGeom>
          <a:noFill/>
          <a:ln cap="flat">
            <a:noFill/>
          </a:ln>
        </p:spPr>
        <p:txBody>
          <a:bodyPr vert="horz" wrap="square" lIns="91440" tIns="45720" rIns="91440" bIns="4572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1" i="0" u="none" strike="noStrike" kern="0" cap="none" spc="0" baseline="0">
                <a:solidFill>
                  <a:srgbClr val="0070C0"/>
                </a:solidFill>
                <a:uFillTx/>
                <a:latin typeface="Arial"/>
                <a:ea typeface="Arial"/>
                <a:cs typeface="Arial" pitchFamily="34"/>
              </a:rPr>
              <a:t>Đối tượng: Cán bộ kỹ thuật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51">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840B1CC5-7E1A-2264-4F7E-DBE7DB3895D9}"/>
              </a:ext>
            </a:extLst>
          </p:cNvPr>
          <p:cNvSpPr txBox="1">
            <a:spLocks noGrp="1"/>
          </p:cNvSpPr>
          <p:nvPr>
            <p:ph type="title"/>
          </p:nvPr>
        </p:nvSpPr>
        <p:spPr>
          <a:xfrm>
            <a:off x="396813" y="1027209"/>
            <a:ext cx="3778373" cy="810222"/>
          </a:xfrm>
          <a:prstGeom prst="rect">
            <a:avLst/>
          </a:prstGeom>
          <a:noFill/>
          <a:ln>
            <a:noFill/>
          </a:ln>
        </p:spPr>
        <p:txBody>
          <a:bodyPr vert="horz" wrap="square" lIns="91421" tIns="91421" rIns="91421" bIns="91421" anchor="ctr" anchorCtr="1" compatLnSpc="1">
            <a:normAutofit/>
          </a:bodyPr>
          <a:lstStyle/>
          <a:p>
            <a:pPr lvl="0" algn="ctr" defTabSz="685800">
              <a:spcBef>
                <a:spcPts val="0"/>
              </a:spcBef>
            </a:pPr>
            <a:r>
              <a:rPr lang="en-GB" sz="1400" b="1">
                <a:solidFill>
                  <a:srgbClr val="337177"/>
                </a:solidFill>
                <a:latin typeface="Arial"/>
              </a:rPr>
              <a:t>Công nghệ sản xuất Bột giấy hoá nhiệt cơ (CTMP, PRC-APMP)</a:t>
            </a:r>
            <a:endParaRPr lang="da-DK" sz="1400" b="1">
              <a:solidFill>
                <a:srgbClr val="337177"/>
              </a:solidFill>
              <a:latin typeface="Arial"/>
            </a:endParaRPr>
          </a:p>
        </p:txBody>
      </p:sp>
      <p:sp>
        <p:nvSpPr>
          <p:cNvPr id="3" name="Rectangle 66">
            <a:extLst>
              <a:ext uri="{FF2B5EF4-FFF2-40B4-BE49-F238E27FC236}">
                <a16:creationId xmlns:a16="http://schemas.microsoft.com/office/drawing/2014/main" id="{DA301055-23C4-5157-626F-2D51D7F83720}"/>
              </a:ext>
            </a:extLst>
          </p:cNvPr>
          <p:cNvSpPr/>
          <p:nvPr/>
        </p:nvSpPr>
        <p:spPr>
          <a:xfrm>
            <a:off x="0" y="0"/>
            <a:ext cx="9144000" cy="457200"/>
          </a:xfrm>
          <a:prstGeom prst="rect">
            <a:avLst/>
          </a:prstGeom>
          <a:noFill/>
          <a:ln cap="flat">
            <a:noFill/>
            <a:prstDash val="solid"/>
          </a:ln>
        </p:spPr>
        <p:txBody>
          <a:bodyPr vert="horz" wrap="none" lIns="91440" tIns="45720" rIns="91440" bIns="4572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0" cap="none" spc="0" baseline="0">
              <a:solidFill>
                <a:srgbClr val="000000"/>
              </a:solidFill>
              <a:uFillTx/>
              <a:latin typeface="Arial"/>
              <a:ea typeface="Arial"/>
              <a:cs typeface="Arial"/>
            </a:endParaRPr>
          </a:p>
        </p:txBody>
      </p:sp>
      <p:pic>
        <p:nvPicPr>
          <p:cNvPr id="4" name="Picture 85">
            <a:extLst>
              <a:ext uri="{FF2B5EF4-FFF2-40B4-BE49-F238E27FC236}">
                <a16:creationId xmlns:a16="http://schemas.microsoft.com/office/drawing/2014/main" id="{C8E7A0DC-90BE-F49C-EE63-90A3374A1AE8}"/>
              </a:ext>
            </a:extLst>
          </p:cNvPr>
          <p:cNvPicPr>
            <a:picLocks noChangeAspect="1"/>
          </p:cNvPicPr>
          <p:nvPr/>
        </p:nvPicPr>
        <p:blipFill>
          <a:blip r:embed="rId3"/>
          <a:stretch>
            <a:fillRect/>
          </a:stretch>
        </p:blipFill>
        <p:spPr>
          <a:xfrm>
            <a:off x="4703243" y="949567"/>
            <a:ext cx="3504264" cy="4193932"/>
          </a:xfrm>
          <a:prstGeom prst="rect">
            <a:avLst/>
          </a:prstGeom>
          <a:noFill/>
          <a:ln cap="flat">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493">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BEA24899-8A7D-1DE5-358E-04594ABD2BFF}"/>
              </a:ext>
            </a:extLst>
          </p:cNvPr>
          <p:cNvPicPr>
            <a:picLocks noChangeAspect="1"/>
          </p:cNvPicPr>
          <p:nvPr/>
        </p:nvPicPr>
        <p:blipFill>
          <a:blip r:embed="rId2"/>
          <a:stretch>
            <a:fillRect/>
          </a:stretch>
        </p:blipFill>
        <p:spPr>
          <a:xfrm>
            <a:off x="5324340" y="994538"/>
            <a:ext cx="2962610" cy="4148961"/>
          </a:xfrm>
          <a:prstGeom prst="rect">
            <a:avLst/>
          </a:prstGeom>
          <a:noFill/>
          <a:ln cap="flat">
            <a:noFill/>
          </a:ln>
        </p:spPr>
      </p:pic>
      <p:sp>
        <p:nvSpPr>
          <p:cNvPr id="3" name="Title 2">
            <a:extLst>
              <a:ext uri="{FF2B5EF4-FFF2-40B4-BE49-F238E27FC236}">
                <a16:creationId xmlns:a16="http://schemas.microsoft.com/office/drawing/2014/main" id="{B8413A99-313E-DFD3-38F7-A7E7A2874E59}"/>
              </a:ext>
            </a:extLst>
          </p:cNvPr>
          <p:cNvSpPr txBox="1">
            <a:spLocks noGrp="1"/>
          </p:cNvSpPr>
          <p:nvPr>
            <p:ph type="title"/>
          </p:nvPr>
        </p:nvSpPr>
        <p:spPr>
          <a:xfrm>
            <a:off x="327803" y="994538"/>
            <a:ext cx="4019912" cy="562758"/>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en-GB" sz="1400" b="1">
                <a:solidFill>
                  <a:srgbClr val="337177"/>
                </a:solidFill>
                <a:latin typeface="Arial"/>
              </a:rPr>
              <a:t>Công nghệ sản xuất Bột giấy hoá nhiệt cơ (CTMP, PRC-APMP)</a:t>
            </a:r>
            <a:endParaRPr lang="da-DK" sz="1400" b="1">
              <a:solidFill>
                <a:srgbClr val="337177"/>
              </a:solidFill>
              <a:latin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494">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0A528EB8-8BEA-54D1-B89F-604EA9F786E7}"/>
              </a:ext>
            </a:extLst>
          </p:cNvPr>
          <p:cNvPicPr>
            <a:picLocks noChangeAspect="1"/>
          </p:cNvPicPr>
          <p:nvPr/>
        </p:nvPicPr>
        <p:blipFill>
          <a:blip r:embed="rId2"/>
          <a:stretch>
            <a:fillRect/>
          </a:stretch>
        </p:blipFill>
        <p:spPr>
          <a:xfrm>
            <a:off x="5517965" y="870234"/>
            <a:ext cx="2977377" cy="4273265"/>
          </a:xfrm>
          <a:prstGeom prst="rect">
            <a:avLst/>
          </a:prstGeom>
          <a:noFill/>
          <a:ln cap="flat">
            <a:noFill/>
          </a:ln>
        </p:spPr>
      </p:pic>
      <p:sp>
        <p:nvSpPr>
          <p:cNvPr id="3" name="Title 2">
            <a:extLst>
              <a:ext uri="{FF2B5EF4-FFF2-40B4-BE49-F238E27FC236}">
                <a16:creationId xmlns:a16="http://schemas.microsoft.com/office/drawing/2014/main" id="{C9DF1074-F226-05C7-FAF7-1949FBB83A46}"/>
              </a:ext>
            </a:extLst>
          </p:cNvPr>
          <p:cNvSpPr txBox="1">
            <a:spLocks noGrp="1"/>
          </p:cNvSpPr>
          <p:nvPr>
            <p:ph type="title"/>
          </p:nvPr>
        </p:nvSpPr>
        <p:spPr>
          <a:xfrm>
            <a:off x="293293" y="1062551"/>
            <a:ext cx="5512277" cy="682142"/>
          </a:xfrm>
          <a:prstGeom prst="rect">
            <a:avLst/>
          </a:prstGeom>
          <a:noFill/>
          <a:ln>
            <a:noFill/>
          </a:ln>
        </p:spPr>
        <p:txBody>
          <a:bodyPr vert="horz" wrap="square" lIns="91421" tIns="91421" rIns="91421" bIns="91421" anchor="ctr" anchorCtr="1" compatLnSpc="1">
            <a:normAutofit/>
          </a:bodyPr>
          <a:lstStyle/>
          <a:p>
            <a:pPr lvl="0" algn="ctr" defTabSz="685800">
              <a:spcBef>
                <a:spcPts val="0"/>
              </a:spcBef>
            </a:pPr>
            <a:r>
              <a:rPr lang="en-GB" sz="1400" b="1">
                <a:solidFill>
                  <a:srgbClr val="337177"/>
                </a:solidFill>
                <a:latin typeface="Arial"/>
              </a:rPr>
              <a:t>Công nghệ sản xuất Bột giấy hoá nhiệt cơ (CTMP, PRC-APMP)</a:t>
            </a:r>
            <a:endParaRPr lang="da-DK" sz="1400" b="1">
              <a:solidFill>
                <a:srgbClr val="337177"/>
              </a:solidFill>
              <a:latin typeface="Arial"/>
            </a:endParaRPr>
          </a:p>
        </p:txBody>
      </p:sp>
      <p:sp>
        <p:nvSpPr>
          <p:cNvPr id="4" name="TextBox 9">
            <a:extLst>
              <a:ext uri="{FF2B5EF4-FFF2-40B4-BE49-F238E27FC236}">
                <a16:creationId xmlns:a16="http://schemas.microsoft.com/office/drawing/2014/main" id="{CE4F4AC2-59A0-A038-4A36-5FE6067CDB90}"/>
              </a:ext>
            </a:extLst>
          </p:cNvPr>
          <p:cNvSpPr txBox="1"/>
          <p:nvPr/>
        </p:nvSpPr>
        <p:spPr>
          <a:xfrm>
            <a:off x="1233580" y="4080948"/>
            <a:ext cx="4572000" cy="276999"/>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a-DK" sz="1200" b="0" i="0" u="none" strike="noStrike" kern="0" cap="none" spc="0" baseline="0">
                <a:solidFill>
                  <a:srgbClr val="000000"/>
                </a:solidFill>
                <a:uFillTx/>
                <a:latin typeface="Arial" pitchFamily="34"/>
                <a:ea typeface="Times New Roman" pitchFamily="18"/>
                <a:cs typeface="Times New Roman" pitchFamily="18"/>
              </a:rPr>
              <a:t>Sơ đồ công nghệ dây chuyền sản xuất bột BCTMP</a:t>
            </a:r>
            <a:endParaRPr lang="en-US" sz="1200" b="0" i="0" u="none" strike="noStrike" kern="0" cap="none" spc="0" baseline="0">
              <a:solidFill>
                <a:srgbClr val="000000"/>
              </a:solidFill>
              <a:uFillTx/>
              <a:latin typeface="Arial"/>
              <a:ea typeface="Arial"/>
              <a:cs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52">
    <p:spTree>
      <p:nvGrpSpPr>
        <p:cNvPr id="1" name=""/>
        <p:cNvGrpSpPr/>
        <p:nvPr/>
      </p:nvGrpSpPr>
      <p:grpSpPr>
        <a:xfrm>
          <a:off x="0" y="0"/>
          <a:ext cx="0" cy="0"/>
          <a:chOff x="0" y="0"/>
          <a:chExt cx="0" cy="0"/>
        </a:xfrm>
      </p:grpSpPr>
      <p:sp>
        <p:nvSpPr>
          <p:cNvPr id="2" name="Title 4">
            <a:extLst>
              <a:ext uri="{FF2B5EF4-FFF2-40B4-BE49-F238E27FC236}">
                <a16:creationId xmlns:a16="http://schemas.microsoft.com/office/drawing/2014/main" id="{9E5F09A7-956A-CEEE-7CF3-BC6C199400FC}"/>
              </a:ext>
            </a:extLst>
          </p:cNvPr>
          <p:cNvSpPr txBox="1">
            <a:spLocks noGrp="1"/>
          </p:cNvSpPr>
          <p:nvPr>
            <p:ph type="title"/>
          </p:nvPr>
        </p:nvSpPr>
        <p:spPr>
          <a:xfrm>
            <a:off x="565510" y="1145697"/>
            <a:ext cx="4273905" cy="674479"/>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en-GB" sz="1400" b="1">
                <a:solidFill>
                  <a:srgbClr val="337177"/>
                </a:solidFill>
                <a:latin typeface="Arial"/>
              </a:rPr>
              <a:t>Công nghệ sản xuất bột giấy tái chế bằng phương pháp khử mực DIP </a:t>
            </a:r>
            <a:endParaRPr lang="en-US" sz="1400" b="1">
              <a:solidFill>
                <a:srgbClr val="337177"/>
              </a:solidFill>
              <a:latin typeface="Arial"/>
            </a:endParaRPr>
          </a:p>
        </p:txBody>
      </p:sp>
      <p:pic>
        <p:nvPicPr>
          <p:cNvPr id="3" name="Picture 6">
            <a:extLst>
              <a:ext uri="{FF2B5EF4-FFF2-40B4-BE49-F238E27FC236}">
                <a16:creationId xmlns:a16="http://schemas.microsoft.com/office/drawing/2014/main" id="{3F4928FD-6B95-EF4A-F4F3-F705032A0E3E}"/>
              </a:ext>
            </a:extLst>
          </p:cNvPr>
          <p:cNvPicPr>
            <a:picLocks noChangeAspect="1"/>
          </p:cNvPicPr>
          <p:nvPr/>
        </p:nvPicPr>
        <p:blipFill>
          <a:blip r:embed="rId2"/>
          <a:stretch>
            <a:fillRect/>
          </a:stretch>
        </p:blipFill>
        <p:spPr>
          <a:xfrm>
            <a:off x="5657246" y="869951"/>
            <a:ext cx="3383728" cy="4194416"/>
          </a:xfrm>
          <a:prstGeom prst="rect">
            <a:avLst/>
          </a:prstGeom>
          <a:noFill/>
          <a:ln cap="flat">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53">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BAEDF367-8594-A7F2-194A-293B5C83B70D}"/>
              </a:ext>
            </a:extLst>
          </p:cNvPr>
          <p:cNvSpPr txBox="1">
            <a:spLocks noGrp="1"/>
          </p:cNvSpPr>
          <p:nvPr>
            <p:ph type="title"/>
          </p:nvPr>
        </p:nvSpPr>
        <p:spPr>
          <a:xfrm>
            <a:off x="608011" y="1070277"/>
            <a:ext cx="3066842" cy="413473"/>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en-US" sz="1400" b="1">
                <a:solidFill>
                  <a:srgbClr val="337177"/>
                </a:solidFill>
                <a:latin typeface="Arial"/>
              </a:rPr>
              <a:t>Công nghệ sản xuất giấy in báo </a:t>
            </a:r>
            <a:br>
              <a:rPr lang="da-DK" sz="1400" b="1">
                <a:solidFill>
                  <a:srgbClr val="337177"/>
                </a:solidFill>
                <a:latin typeface="Arial"/>
              </a:rPr>
            </a:br>
            <a:endParaRPr lang="en-US" sz="1400" b="1">
              <a:solidFill>
                <a:srgbClr val="337177"/>
              </a:solidFill>
              <a:latin typeface="Arial"/>
            </a:endParaRPr>
          </a:p>
        </p:txBody>
      </p:sp>
      <p:pic>
        <p:nvPicPr>
          <p:cNvPr id="3" name="Picture 6">
            <a:extLst>
              <a:ext uri="{FF2B5EF4-FFF2-40B4-BE49-F238E27FC236}">
                <a16:creationId xmlns:a16="http://schemas.microsoft.com/office/drawing/2014/main" id="{2EBE8B2C-BA1D-A276-1367-19BD58AE9506}"/>
              </a:ext>
            </a:extLst>
          </p:cNvPr>
          <p:cNvPicPr>
            <a:picLocks noChangeAspect="1"/>
          </p:cNvPicPr>
          <p:nvPr/>
        </p:nvPicPr>
        <p:blipFill>
          <a:blip r:embed="rId2"/>
          <a:stretch>
            <a:fillRect/>
          </a:stretch>
        </p:blipFill>
        <p:spPr>
          <a:xfrm>
            <a:off x="5095887" y="896925"/>
            <a:ext cx="3440100" cy="4246574"/>
          </a:xfrm>
          <a:prstGeom prst="rect">
            <a:avLst/>
          </a:prstGeom>
          <a:noFill/>
          <a:ln cap="flat">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54">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C4B2AD2C-4D15-901C-9855-CAADD0D11AF8}"/>
              </a:ext>
            </a:extLst>
          </p:cNvPr>
          <p:cNvPicPr>
            <a:picLocks noChangeAspect="1"/>
          </p:cNvPicPr>
          <p:nvPr/>
        </p:nvPicPr>
        <p:blipFill>
          <a:blip r:embed="rId2"/>
          <a:stretch>
            <a:fillRect/>
          </a:stretch>
        </p:blipFill>
        <p:spPr>
          <a:xfrm>
            <a:off x="881079" y="1105409"/>
            <a:ext cx="5794580" cy="4038090"/>
          </a:xfrm>
          <a:prstGeom prst="rect">
            <a:avLst/>
          </a:prstGeom>
          <a:noFill/>
          <a:ln cap="flat">
            <a:noFill/>
          </a:ln>
        </p:spPr>
      </p:pic>
      <p:sp>
        <p:nvSpPr>
          <p:cNvPr id="3" name="Title 3">
            <a:extLst>
              <a:ext uri="{FF2B5EF4-FFF2-40B4-BE49-F238E27FC236}">
                <a16:creationId xmlns:a16="http://schemas.microsoft.com/office/drawing/2014/main" id="{19E89CF2-5EB7-C494-DF76-BE958D36A85D}"/>
              </a:ext>
            </a:extLst>
          </p:cNvPr>
          <p:cNvSpPr txBox="1">
            <a:spLocks noGrp="1"/>
          </p:cNvSpPr>
          <p:nvPr>
            <p:ph type="title"/>
          </p:nvPr>
        </p:nvSpPr>
        <p:spPr>
          <a:xfrm>
            <a:off x="3968962" y="919676"/>
            <a:ext cx="3225472"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en-GB" sz="1400" b="1">
                <a:solidFill>
                  <a:srgbClr val="337177"/>
                </a:solidFill>
                <a:latin typeface="Arial"/>
              </a:rPr>
              <a:t>Công nghệ sản xuất giấy in, viết</a:t>
            </a:r>
            <a:endParaRPr lang="en-US" sz="1400" b="1">
              <a:solidFill>
                <a:srgbClr val="337177"/>
              </a:solidFill>
              <a:latin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55">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B54388D8-3BFF-87BD-6F29-DD80245F7BCB}"/>
              </a:ext>
            </a:extLst>
          </p:cNvPr>
          <p:cNvSpPr txBox="1">
            <a:spLocks noGrp="1"/>
          </p:cNvSpPr>
          <p:nvPr>
            <p:ph type="title"/>
          </p:nvPr>
        </p:nvSpPr>
        <p:spPr>
          <a:xfrm>
            <a:off x="578074" y="923022"/>
            <a:ext cx="3524545" cy="595612"/>
          </a:xfrm>
          <a:prstGeom prst="rect">
            <a:avLst/>
          </a:prstGeom>
          <a:noFill/>
          <a:ln>
            <a:noFill/>
          </a:ln>
        </p:spPr>
        <p:txBody>
          <a:bodyPr vert="horz" wrap="square" lIns="91421" tIns="91421" rIns="91421" bIns="91421" anchor="ctr" anchorCtr="1" compatLnSpc="1">
            <a:normAutofit/>
          </a:bodyPr>
          <a:lstStyle/>
          <a:p>
            <a:pPr lvl="0" defTabSz="685800">
              <a:spcBef>
                <a:spcPts val="0"/>
              </a:spcBef>
            </a:pPr>
            <a:r>
              <a:rPr lang="en-US" sz="1400" b="1">
                <a:solidFill>
                  <a:srgbClr val="337177"/>
                </a:solidFill>
                <a:latin typeface="Arial"/>
              </a:rPr>
              <a:t>Công nghệ sản xuất giấy làm bao bì</a:t>
            </a:r>
          </a:p>
        </p:txBody>
      </p:sp>
      <p:pic>
        <p:nvPicPr>
          <p:cNvPr id="3" name="Picture 10">
            <a:extLst>
              <a:ext uri="{FF2B5EF4-FFF2-40B4-BE49-F238E27FC236}">
                <a16:creationId xmlns:a16="http://schemas.microsoft.com/office/drawing/2014/main" id="{7CEA049D-4F20-9A70-1D68-7D9B675BDB60}"/>
              </a:ext>
            </a:extLst>
          </p:cNvPr>
          <p:cNvPicPr>
            <a:picLocks noChangeAspect="1"/>
          </p:cNvPicPr>
          <p:nvPr/>
        </p:nvPicPr>
        <p:blipFill>
          <a:blip r:embed="rId2"/>
          <a:stretch>
            <a:fillRect/>
          </a:stretch>
        </p:blipFill>
        <p:spPr>
          <a:xfrm>
            <a:off x="4478402" y="993221"/>
            <a:ext cx="4087523" cy="4150278"/>
          </a:xfrm>
          <a:prstGeom prst="rect">
            <a:avLst/>
          </a:prstGeom>
          <a:noFill/>
          <a:ln cap="flat">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56">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81EEDC6E-B114-4E25-3D78-77DA23147F26}"/>
              </a:ext>
            </a:extLst>
          </p:cNvPr>
          <p:cNvSpPr txBox="1">
            <a:spLocks noGrp="1"/>
          </p:cNvSpPr>
          <p:nvPr>
            <p:ph type="title"/>
          </p:nvPr>
        </p:nvSpPr>
        <p:spPr>
          <a:xfrm>
            <a:off x="646983" y="919218"/>
            <a:ext cx="3114135"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en-GB" sz="1400" b="1">
                <a:solidFill>
                  <a:srgbClr val="337177"/>
                </a:solidFill>
                <a:latin typeface="Arial"/>
              </a:rPr>
              <a:t>Công nghệ sản xuất giấy Tissue</a:t>
            </a:r>
            <a:endParaRPr lang="en-US" sz="1400" b="1">
              <a:solidFill>
                <a:srgbClr val="337177"/>
              </a:solidFill>
              <a:latin typeface="Arial"/>
            </a:endParaRPr>
          </a:p>
        </p:txBody>
      </p:sp>
      <p:pic>
        <p:nvPicPr>
          <p:cNvPr id="3" name="Picture 8">
            <a:extLst>
              <a:ext uri="{FF2B5EF4-FFF2-40B4-BE49-F238E27FC236}">
                <a16:creationId xmlns:a16="http://schemas.microsoft.com/office/drawing/2014/main" id="{0FB93AE1-DEE8-4753-F5CE-2FFEC0E0E0C9}"/>
              </a:ext>
            </a:extLst>
          </p:cNvPr>
          <p:cNvPicPr>
            <a:picLocks noChangeAspect="1"/>
          </p:cNvPicPr>
          <p:nvPr/>
        </p:nvPicPr>
        <p:blipFill>
          <a:blip r:embed="rId2"/>
          <a:stretch>
            <a:fillRect/>
          </a:stretch>
        </p:blipFill>
        <p:spPr>
          <a:xfrm>
            <a:off x="3627342" y="979761"/>
            <a:ext cx="5363733" cy="4070351"/>
          </a:xfrm>
          <a:prstGeom prst="rect">
            <a:avLst/>
          </a:prstGeom>
          <a:noFill/>
          <a:ln cap="flat">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45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671E8-0802-6CB1-0522-1801DC6325A1}"/>
              </a:ext>
            </a:extLst>
          </p:cNvPr>
          <p:cNvSpPr txBox="1">
            <a:spLocks noGrp="1"/>
          </p:cNvSpPr>
          <p:nvPr>
            <p:ph type="title"/>
          </p:nvPr>
        </p:nvSpPr>
        <p:spPr>
          <a:xfrm>
            <a:off x="155274" y="912187"/>
            <a:ext cx="8229600"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400" b="1">
                <a:solidFill>
                  <a:srgbClr val="337177"/>
                </a:solidFill>
                <a:latin typeface="Arial" pitchFamily="34"/>
              </a:rPr>
              <a:t>Đặc điểm của công nghệ sản xuất giấy</a:t>
            </a:r>
            <a:endParaRPr lang="en-US" sz="1400" b="1">
              <a:solidFill>
                <a:srgbClr val="337177"/>
              </a:solidFill>
              <a:latin typeface="Arial"/>
            </a:endParaRPr>
          </a:p>
        </p:txBody>
      </p:sp>
      <p:sp>
        <p:nvSpPr>
          <p:cNvPr id="3" name="Rectangle 1">
            <a:extLst>
              <a:ext uri="{FF2B5EF4-FFF2-40B4-BE49-F238E27FC236}">
                <a16:creationId xmlns:a16="http://schemas.microsoft.com/office/drawing/2014/main" id="{2C6B9025-5CD1-89FB-B015-D12BD027BF77}"/>
              </a:ext>
            </a:extLst>
          </p:cNvPr>
          <p:cNvSpPr txBox="1">
            <a:spLocks noGrp="1"/>
          </p:cNvSpPr>
          <p:nvPr>
            <p:ph type="body" idx="4294967295"/>
          </p:nvPr>
        </p:nvSpPr>
        <p:spPr>
          <a:xfrm>
            <a:off x="457200" y="1713055"/>
            <a:ext cx="8229600" cy="1717389"/>
          </a:xfrm>
        </p:spPr>
        <p:txBody>
          <a:bodyPr anchor="ctr">
            <a:spAutoFit/>
          </a:bodyPr>
          <a:lstStyle/>
          <a:p>
            <a:pPr marL="285750" lvl="0" indent="-285750" hangingPunct="0">
              <a:spcBef>
                <a:spcPts val="600"/>
              </a:spcBef>
              <a:spcAft>
                <a:spcPts val="600"/>
              </a:spcAft>
            </a:pPr>
            <a:r>
              <a:rPr lang="vi-VN" sz="1400">
                <a:latin typeface="Arial" pitchFamily="34"/>
              </a:rPr>
              <a:t> Tùy theo loại hình sản phẩm, các công đoạn sản xuất giấy có thể có nhiều sự khác biệt.</a:t>
            </a:r>
          </a:p>
          <a:p>
            <a:pPr marL="285750" lvl="0" indent="-285750" hangingPunct="0">
              <a:spcBef>
                <a:spcPts val="600"/>
              </a:spcBef>
              <a:spcAft>
                <a:spcPts val="600"/>
              </a:spcAft>
            </a:pPr>
            <a:r>
              <a:rPr lang="vi-VN" sz="1400">
                <a:latin typeface="Arial" pitchFamily="34"/>
              </a:rPr>
              <a:t>Các sơ đồ dây chuyền sản xuất ở trên là những sơ đồ chung. Mỗi nhà máy có thể có những công đoạn riêng cho dù sản phẩm có thể giống nhau.</a:t>
            </a:r>
          </a:p>
          <a:p>
            <a:pPr marL="285750" lvl="0" indent="-285750" hangingPunct="0">
              <a:spcBef>
                <a:spcPts val="600"/>
              </a:spcBef>
              <a:spcAft>
                <a:spcPts val="600"/>
              </a:spcAft>
            </a:pPr>
            <a:r>
              <a:rPr lang="vi-VN" sz="1400">
                <a:latin typeface="Arial" pitchFamily="34"/>
              </a:rPr>
              <a:t>Rất ít nhà máy có công đoạn sản xuất bột giấy từ nguyên liệu thô là gỗ. Vùng nguyên liệu thô cho sản xuất giấy từ gỗ ở Việt Nam là khó khăn và thiếu ổn định.</a:t>
            </a:r>
          </a:p>
          <a:p>
            <a:pPr marL="285750" lvl="0" indent="-285750" hangingPunct="0">
              <a:spcBef>
                <a:spcPts val="600"/>
              </a:spcBef>
              <a:spcAft>
                <a:spcPts val="600"/>
              </a:spcAft>
            </a:pPr>
            <a:r>
              <a:rPr lang="vi-VN" sz="1400">
                <a:latin typeface="Arial" pitchFamily="34"/>
              </a:rPr>
              <a:t>Phần lớn các nhà máy sản xuất bột giấy từ giấy phế thải và bột giấy nhập khẩu</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45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46C3D-5ED6-3381-9601-D13EECBD9C44}"/>
              </a:ext>
            </a:extLst>
          </p:cNvPr>
          <p:cNvSpPr txBox="1">
            <a:spLocks noGrp="1"/>
          </p:cNvSpPr>
          <p:nvPr>
            <p:ph type="title"/>
          </p:nvPr>
        </p:nvSpPr>
        <p:spPr>
          <a:xfrm>
            <a:off x="957532" y="872703"/>
            <a:ext cx="4830793" cy="371475"/>
          </a:xfrm>
          <a:prstGeom prst="rect">
            <a:avLst/>
          </a:prstGeom>
          <a:noFill/>
          <a:ln>
            <a:noFill/>
          </a:ln>
        </p:spPr>
        <p:txBody>
          <a:bodyPr vert="horz" wrap="square" lIns="91421" tIns="91421" rIns="91421" bIns="91421" anchor="ctr" anchorCtr="1" compatLnSpc="1">
            <a:noAutofit/>
          </a:bodyPr>
          <a:lstStyle/>
          <a:p>
            <a:pPr lvl="0" defTabSz="685800">
              <a:spcBef>
                <a:spcPts val="0"/>
              </a:spcBef>
            </a:pPr>
            <a:r>
              <a:rPr lang="vi-VN" sz="1400" b="1">
                <a:solidFill>
                  <a:srgbClr val="337177"/>
                </a:solidFill>
                <a:latin typeface="Arial" pitchFamily="34"/>
              </a:rPr>
              <a:t>Năng lượng sử dụng trong ngành công nghiệp giấy</a:t>
            </a:r>
            <a:endParaRPr lang="en-US" sz="1400" b="1">
              <a:solidFill>
                <a:srgbClr val="337177"/>
              </a:solidFill>
              <a:latin typeface="Arial"/>
            </a:endParaRPr>
          </a:p>
        </p:txBody>
      </p:sp>
      <p:sp>
        <p:nvSpPr>
          <p:cNvPr id="3" name="Rectangle 1">
            <a:extLst>
              <a:ext uri="{FF2B5EF4-FFF2-40B4-BE49-F238E27FC236}">
                <a16:creationId xmlns:a16="http://schemas.microsoft.com/office/drawing/2014/main" id="{03B4DBF1-16E3-A5A3-67EC-0C31EA11EB48}"/>
              </a:ext>
            </a:extLst>
          </p:cNvPr>
          <p:cNvSpPr txBox="1">
            <a:spLocks noGrp="1"/>
          </p:cNvSpPr>
          <p:nvPr>
            <p:ph type="body" idx="4294967295"/>
          </p:nvPr>
        </p:nvSpPr>
        <p:spPr>
          <a:xfrm>
            <a:off x="674086" y="1489575"/>
            <a:ext cx="8323261" cy="2452978"/>
          </a:xfrm>
        </p:spPr>
        <p:txBody>
          <a:bodyPr anchor="ctr">
            <a:spAutoFit/>
          </a:bodyPr>
          <a:lstStyle/>
          <a:p>
            <a:pPr marL="285750" lvl="0" indent="-285750" hangingPunct="0">
              <a:spcBef>
                <a:spcPts val="600"/>
              </a:spcBef>
              <a:spcAft>
                <a:spcPts val="600"/>
              </a:spcAft>
            </a:pPr>
            <a:r>
              <a:rPr lang="en-GB" sz="1400">
                <a:latin typeface="Arial" pitchFamily="34"/>
                <a:cs typeface="Times New Roman" pitchFamily="18"/>
              </a:rPr>
              <a:t>Ngành Giấy Việt Nam tiêu thụ điện năng khá lớn, phần lớn do đặc thù của nghề và một phần do trang thiết bị máy móc lạc hậu, thiếu đồng </a:t>
            </a:r>
            <a:r>
              <a:rPr lang="vi-VN" sz="1400">
                <a:latin typeface="Arial" pitchFamily="34"/>
                <a:cs typeface="Times New Roman" pitchFamily="18"/>
              </a:rPr>
              <a:t>bộ.</a:t>
            </a:r>
          </a:p>
          <a:p>
            <a:pPr marL="285750" lvl="0" indent="-285750" hangingPunct="0">
              <a:spcBef>
                <a:spcPts val="600"/>
              </a:spcBef>
              <a:spcAft>
                <a:spcPts val="600"/>
              </a:spcAft>
            </a:pPr>
            <a:r>
              <a:rPr lang="vi-VN" sz="1400">
                <a:latin typeface="Arial" pitchFamily="34"/>
                <a:cs typeface="Times New Roman" pitchFamily="18"/>
              </a:rPr>
              <a:t>C</a:t>
            </a:r>
            <a:r>
              <a:rPr lang="en-GB" sz="1400">
                <a:latin typeface="Arial" pitchFamily="34"/>
                <a:cs typeface="Times New Roman" pitchFamily="18"/>
              </a:rPr>
              <a:t>ơ cấu giá thành trong quá trình sản xuất bột giấy và giấy cho thấy, trong ba yếu tố đầu vào tác động trực tiếp đến giá thành gồm nguyên liệu thô, vật liệu </a:t>
            </a:r>
            <a:r>
              <a:rPr lang="vi-VN" sz="1400">
                <a:latin typeface="Arial" pitchFamily="34"/>
                <a:cs typeface="Times New Roman" pitchFamily="18"/>
              </a:rPr>
              <a:t>phụ, </a:t>
            </a:r>
            <a:r>
              <a:rPr lang="en-GB" sz="1400">
                <a:latin typeface="Arial" pitchFamily="34"/>
                <a:cs typeface="Times New Roman" pitchFamily="18"/>
              </a:rPr>
              <a:t>nhiên liệu</a:t>
            </a:r>
            <a:r>
              <a:rPr lang="vi-VN" sz="1400">
                <a:latin typeface="Arial" pitchFamily="34"/>
                <a:cs typeface="Times New Roman" pitchFamily="18"/>
              </a:rPr>
              <a:t> và năng lượng</a:t>
            </a:r>
            <a:r>
              <a:rPr lang="en-GB" sz="1400">
                <a:latin typeface="Arial" pitchFamily="34"/>
                <a:cs typeface="Times New Roman" pitchFamily="18"/>
              </a:rPr>
              <a:t> thì mức tăng giá của các loại nhiên liệu phục vụ sản xuất là cao nhất</a:t>
            </a:r>
            <a:endParaRPr lang="vi-VN" sz="1400">
              <a:latin typeface="Arial" pitchFamily="34"/>
              <a:cs typeface="Times New Roman" pitchFamily="18"/>
            </a:endParaRPr>
          </a:p>
          <a:p>
            <a:pPr marL="285750" lvl="0" indent="-285750" hangingPunct="0">
              <a:spcBef>
                <a:spcPts val="600"/>
              </a:spcBef>
              <a:spcAft>
                <a:spcPts val="600"/>
              </a:spcAft>
            </a:pPr>
            <a:r>
              <a:rPr lang="en-GB" sz="1400">
                <a:latin typeface="Arial" pitchFamily="34"/>
                <a:cs typeface="Times New Roman" pitchFamily="18"/>
              </a:rPr>
              <a:t>Năng lượng được sử dụng cho ngành Giấy chủ yếu là điện, than, dầu DO và dầu FO</a:t>
            </a:r>
            <a:endParaRPr lang="vi-VN" sz="1400">
              <a:latin typeface="Arial" pitchFamily="34"/>
              <a:cs typeface="Times New Roman" pitchFamily="18"/>
            </a:endParaRPr>
          </a:p>
          <a:p>
            <a:pPr marL="285750" lvl="0" indent="-285750" hangingPunct="0">
              <a:spcBef>
                <a:spcPts val="600"/>
              </a:spcBef>
              <a:spcAft>
                <a:spcPts val="600"/>
              </a:spcAft>
            </a:pPr>
            <a:r>
              <a:rPr lang="en-GB" sz="1400">
                <a:latin typeface="Arial" pitchFamily="34"/>
                <a:cs typeface="Times New Roman" pitchFamily="18"/>
              </a:rPr>
              <a:t>Điện được sử dụng xuyên suốt  trong nhà máy sản xuất giấy và bột giấy, </a:t>
            </a:r>
            <a:r>
              <a:rPr lang="vi-VN" sz="1400">
                <a:latin typeface="Arial" pitchFamily="34"/>
                <a:cs typeface="Times New Roman" pitchFamily="18"/>
              </a:rPr>
              <a:t>tiêu thụ điện đáng kể nhất nằm trong hệ thống máy nghiền và các động cơ trong dây chuyền sản xuất</a:t>
            </a:r>
          </a:p>
          <a:p>
            <a:pPr marL="285750" lvl="0" indent="-285750" hangingPunct="0">
              <a:spcBef>
                <a:spcPts val="600"/>
              </a:spcBef>
              <a:spcAft>
                <a:spcPts val="600"/>
              </a:spcAft>
            </a:pPr>
            <a:r>
              <a:rPr lang="vi-VN" sz="1400">
                <a:latin typeface="Arial" pitchFamily="34"/>
                <a:cs typeface="Times New Roman" pitchFamily="18"/>
              </a:rPr>
              <a:t>Tiêu thụ nhiên liệu chủ yếu để sản xuất hơi phục vụ cho quá trình nấu, sấy</a:t>
            </a:r>
            <a:endParaRPr lang="en-US" sz="1400">
              <a:latin typeface="Arial" pitchFamily="3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426">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id="{EDE5DF0F-7373-F5CE-F87C-901F9A15867C}"/>
              </a:ext>
            </a:extLst>
          </p:cNvPr>
          <p:cNvSpPr txBox="1">
            <a:spLocks noGrp="1"/>
          </p:cNvSpPr>
          <p:nvPr>
            <p:ph type="title"/>
          </p:nvPr>
        </p:nvSpPr>
        <p:spPr>
          <a:xfrm>
            <a:off x="939390" y="772366"/>
            <a:ext cx="8156576" cy="481010"/>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800" b="1">
                <a:solidFill>
                  <a:srgbClr val="337177"/>
                </a:solidFill>
                <a:latin typeface="Arial" pitchFamily="34"/>
              </a:rPr>
              <a:t>Sơ bộ về công nghiệp sản xuất giấy</a:t>
            </a:r>
            <a:endParaRPr lang="en-US" sz="1800" b="1">
              <a:solidFill>
                <a:srgbClr val="337177"/>
              </a:solidFill>
              <a:latin typeface="Arial"/>
            </a:endParaRPr>
          </a:p>
        </p:txBody>
      </p:sp>
      <p:sp>
        <p:nvSpPr>
          <p:cNvPr id="3" name="Content Placeholder 2">
            <a:extLst>
              <a:ext uri="{FF2B5EF4-FFF2-40B4-BE49-F238E27FC236}">
                <a16:creationId xmlns:a16="http://schemas.microsoft.com/office/drawing/2014/main" id="{77064CC4-77F9-A7DC-261C-6E4C4D9DF0AF}"/>
              </a:ext>
            </a:extLst>
          </p:cNvPr>
          <p:cNvSpPr txBox="1"/>
          <p:nvPr/>
        </p:nvSpPr>
        <p:spPr>
          <a:xfrm>
            <a:off x="3350773" y="1565864"/>
            <a:ext cx="5225457" cy="3192618"/>
          </a:xfrm>
          <a:prstGeom prst="rect">
            <a:avLst/>
          </a:prstGeom>
          <a:noFill/>
          <a:ln cap="flat">
            <a:noFill/>
          </a:ln>
        </p:spPr>
        <p:txBody>
          <a:bodyPr vert="horz" wrap="square" lIns="91440" tIns="45720" rIns="91440" bIns="45720" anchor="t" anchorCtr="0" compatLnSpc="1">
            <a:noAutofit/>
          </a:bodyPr>
          <a:lstStyle/>
          <a:p>
            <a:pPr marL="285750" marR="0" lvl="0" indent="-285750" algn="just" defTabSz="914400" rtl="0" fontAlgn="auto" hangingPunct="1">
              <a:lnSpc>
                <a:spcPct val="90000"/>
              </a:lnSpc>
              <a:spcBef>
                <a:spcPts val="0"/>
              </a:spcBef>
              <a:spcAft>
                <a:spcPts val="600"/>
              </a:spcAft>
              <a:buClr>
                <a:srgbClr val="000000"/>
              </a:buClr>
              <a:buSzPct val="100000"/>
              <a:buFont typeface="Arial" pitchFamily="34"/>
              <a:buChar char="•"/>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ea typeface="MS Mincho" pitchFamily="49"/>
                <a:cs typeface="Times New Roman" pitchFamily="18"/>
              </a:rPr>
              <a:t>Công nghiệp giấy là một trong những ngành công nghiệp sản xuất chính và đóng góp cho nền kinh tế quốc gia khoảng 1,6 tỷ USD tương đương với 1,5% trong năm 2019.</a:t>
            </a:r>
          </a:p>
          <a:p>
            <a:pPr marL="285750" marR="0" lvl="0" indent="-285750" algn="just" defTabSz="914400" rtl="0" fontAlgn="auto" hangingPunct="1">
              <a:lnSpc>
                <a:spcPct val="90000"/>
              </a:lnSpc>
              <a:spcBef>
                <a:spcPts val="0"/>
              </a:spcBef>
              <a:spcAft>
                <a:spcPts val="600"/>
              </a:spcAft>
              <a:buClr>
                <a:srgbClr val="000000"/>
              </a:buClr>
              <a:buSzPct val="100000"/>
              <a:buFont typeface="Arial" pitchFamily="34"/>
              <a:buChar char="•"/>
              <a:tabLst/>
              <a:defRPr sz="1800" b="0" i="0" u="none" strike="noStrike" kern="0" cap="none" spc="0" baseline="0">
                <a:solidFill>
                  <a:srgbClr val="000000"/>
                </a:solidFill>
                <a:uFillTx/>
              </a:defRPr>
            </a:pPr>
            <a:r>
              <a:rPr lang="vi-VN" sz="1200" b="0" i="0" u="none" strike="noStrike" kern="0" cap="none" spc="0" baseline="0">
                <a:solidFill>
                  <a:srgbClr val="000000"/>
                </a:solidFill>
                <a:uFillTx/>
                <a:latin typeface="Arial" pitchFamily="34"/>
                <a:ea typeface="MS Mincho" pitchFamily="49"/>
                <a:cs typeface="Times New Roman" pitchFamily="18"/>
              </a:rPr>
              <a:t>Ngành công nghiệp này đã tăng trưởng khoảng 29% mỗi năm trong giai đoạn 2015-2018, vượt xa mức tăng trưởng nhu cầu trong nước (10%/năm)</a:t>
            </a:r>
            <a:endParaRPr lang="en-US" sz="1200" b="0" i="0" u="none" strike="noStrike" kern="0" cap="none" spc="0" baseline="0">
              <a:solidFill>
                <a:srgbClr val="000000"/>
              </a:solidFill>
              <a:uFillTx/>
              <a:latin typeface="Arial"/>
              <a:ea typeface="MS Mincho" pitchFamily="49"/>
              <a:cs typeface="Times New Roman" pitchFamily="18"/>
            </a:endParaRPr>
          </a:p>
          <a:p>
            <a:pPr marL="285750" marR="0" lvl="0" indent="-285750" algn="just" defTabSz="914400" rtl="0" fontAlgn="auto" hangingPunct="1">
              <a:lnSpc>
                <a:spcPct val="90000"/>
              </a:lnSpc>
              <a:spcBef>
                <a:spcPts val="0"/>
              </a:spcBef>
              <a:spcAft>
                <a:spcPts val="600"/>
              </a:spcAft>
              <a:buClr>
                <a:srgbClr val="000000"/>
              </a:buClr>
              <a:buSzPct val="100000"/>
              <a:buFont typeface="Arial" pitchFamily="34"/>
              <a:buChar char="•"/>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ea typeface="MS Mincho" pitchFamily="49"/>
                <a:cs typeface="Times New Roman" pitchFamily="18"/>
              </a:rPr>
              <a:t>Có 300 doanh nghiệp, trong đó:</a:t>
            </a:r>
            <a:endParaRPr lang="en-US" sz="1200" b="0" i="0" u="none" strike="noStrike" kern="0" cap="none" spc="0" baseline="0">
              <a:solidFill>
                <a:srgbClr val="000000"/>
              </a:solidFill>
              <a:uFillTx/>
              <a:latin typeface="Arial"/>
              <a:ea typeface="Arial"/>
              <a:cs typeface="Arial"/>
            </a:endParaRPr>
          </a:p>
          <a:p>
            <a:pPr marL="285750" marR="0" lvl="1" indent="-285750" algn="just" defTabSz="914400" rtl="0" fontAlgn="auto" hangingPunct="1">
              <a:lnSpc>
                <a:spcPct val="90000"/>
              </a:lnSpc>
              <a:spcBef>
                <a:spcPts val="0"/>
              </a:spcBef>
              <a:spcAft>
                <a:spcPts val="600"/>
              </a:spcAft>
              <a:buClr>
                <a:srgbClr val="000000"/>
              </a:buClr>
              <a:buSzPct val="100000"/>
              <a:buFont typeface="Arial" pitchFamily="34"/>
              <a:buChar char="•"/>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ea typeface="MS Mincho" pitchFamily="49"/>
                <a:cs typeface="Times New Roman" pitchFamily="18"/>
              </a:rPr>
              <a:t>220 là doanh nghiệp vừa và nhỏ sản xuất khoảng 10% tổng sản phẩm giấy.</a:t>
            </a:r>
          </a:p>
          <a:p>
            <a:pPr marL="285750" marR="0" lvl="1" indent="-285750" algn="just" defTabSz="914400" rtl="0" fontAlgn="auto" hangingPunct="1">
              <a:lnSpc>
                <a:spcPct val="90000"/>
              </a:lnSpc>
              <a:spcBef>
                <a:spcPts val="0"/>
              </a:spcBef>
              <a:spcAft>
                <a:spcPts val="600"/>
              </a:spcAft>
              <a:buClr>
                <a:srgbClr val="000000"/>
              </a:buClr>
              <a:buSzPct val="100000"/>
              <a:buFont typeface="Arial" pitchFamily="34"/>
              <a:buChar char="•"/>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ea typeface="MS Mincho" pitchFamily="49"/>
                <a:cs typeface="Times New Roman" pitchFamily="18"/>
              </a:rPr>
              <a:t>80 doanh nghiệp lớn sản xuất khoảng 90% tổng sản phẩm giấy.</a:t>
            </a:r>
          </a:p>
          <a:p>
            <a:pPr marL="285750" marR="0" lvl="1" indent="-285750" algn="just" defTabSz="914400" rtl="0" fontAlgn="auto" hangingPunct="1">
              <a:lnSpc>
                <a:spcPct val="90000"/>
              </a:lnSpc>
              <a:spcBef>
                <a:spcPts val="0"/>
              </a:spcBef>
              <a:spcAft>
                <a:spcPts val="600"/>
              </a:spcAft>
              <a:buClr>
                <a:srgbClr val="000000"/>
              </a:buClr>
              <a:buSzPct val="100000"/>
              <a:buFont typeface="Arial" pitchFamily="34"/>
              <a:buChar char="•"/>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ea typeface="MS Mincho" pitchFamily="49"/>
                <a:cs typeface="Times New Roman" pitchFamily="18"/>
              </a:rPr>
              <a:t>Những nhà sản xuất chính trong ngành công nghiệp giấy tại Việt nam là Chánh Dương, VinaKraft, Lee &amp; Man, SGP, và Đông Hải Bến Tre. Năm 2018, công suất tích lũy là 76%.</a:t>
            </a:r>
          </a:p>
          <a:p>
            <a:pPr marL="285750" marR="0" lvl="1" indent="-285750" algn="just" defTabSz="914400" rtl="0" fontAlgn="auto" hangingPunct="1">
              <a:lnSpc>
                <a:spcPct val="90000"/>
              </a:lnSpc>
              <a:spcBef>
                <a:spcPts val="0"/>
              </a:spcBef>
              <a:spcAft>
                <a:spcPts val="600"/>
              </a:spcAft>
              <a:buClr>
                <a:srgbClr val="000000"/>
              </a:buClr>
              <a:buSzPct val="100000"/>
              <a:buFont typeface="Arial" pitchFamily="34"/>
              <a:buChar char="•"/>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ea typeface="MS Mincho" pitchFamily="49"/>
                <a:cs typeface="Times New Roman" pitchFamily="18"/>
              </a:rPr>
              <a:t>2 doanh nghiệp sản xuất giấy từ quá trình bột gỗ hóa học, đó là VINAPACO và CTCP Giấy An Hòa.</a:t>
            </a:r>
          </a:p>
          <a:p>
            <a:pPr marL="0" marR="0" lvl="1" indent="0" algn="just" defTabSz="914400" rtl="0" fontAlgn="auto" hangingPunct="1">
              <a:lnSpc>
                <a:spcPct val="90000"/>
              </a:lnSpc>
              <a:spcBef>
                <a:spcPts val="0"/>
              </a:spcBef>
              <a:spcAft>
                <a:spcPts val="600"/>
              </a:spcAft>
              <a:buNone/>
              <a:tabLst/>
              <a:defRPr sz="1800" b="0" i="0" u="none" strike="noStrike" kern="0" cap="none" spc="0" baseline="0">
                <a:solidFill>
                  <a:srgbClr val="000000"/>
                </a:solidFill>
                <a:uFillTx/>
              </a:defRPr>
            </a:pPr>
            <a:endParaRPr lang="en-US" sz="1200" b="0" i="0" u="none" strike="noStrike" kern="0" cap="none" spc="0" baseline="0">
              <a:solidFill>
                <a:srgbClr val="000000"/>
              </a:solidFill>
              <a:uFillTx/>
              <a:latin typeface="Arial"/>
              <a:ea typeface="Arial"/>
              <a:cs typeface="Arial"/>
            </a:endParaRPr>
          </a:p>
        </p:txBody>
      </p:sp>
      <p:pic>
        <p:nvPicPr>
          <p:cNvPr id="4" name="Picture 5" descr="Map&#10;&#10;Description automatically generated">
            <a:extLst>
              <a:ext uri="{FF2B5EF4-FFF2-40B4-BE49-F238E27FC236}">
                <a16:creationId xmlns:a16="http://schemas.microsoft.com/office/drawing/2014/main" id="{CA97CE8F-1D05-936F-3166-5C38D109F94F}"/>
              </a:ext>
            </a:extLst>
          </p:cNvPr>
          <p:cNvPicPr>
            <a:picLocks noChangeAspect="1"/>
          </p:cNvPicPr>
          <p:nvPr/>
        </p:nvPicPr>
        <p:blipFill>
          <a:blip r:embed="rId3"/>
          <a:stretch>
            <a:fillRect/>
          </a:stretch>
        </p:blipFill>
        <p:spPr>
          <a:xfrm>
            <a:off x="567769" y="1439768"/>
            <a:ext cx="2663290" cy="3593281"/>
          </a:xfrm>
          <a:prstGeom prst="rect">
            <a:avLst/>
          </a:prstGeom>
          <a:noFill/>
          <a:ln w="9528" cap="flat">
            <a:solidFill>
              <a:srgbClr val="000000"/>
            </a:solidFill>
            <a:prstDash val="solid"/>
            <a:miter/>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5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05421-DA72-3229-1D6A-6FEB5BC5DE54}"/>
              </a:ext>
            </a:extLst>
          </p:cNvPr>
          <p:cNvSpPr txBox="1">
            <a:spLocks noGrp="1"/>
          </p:cNvSpPr>
          <p:nvPr>
            <p:ph type="title"/>
          </p:nvPr>
        </p:nvSpPr>
        <p:spPr>
          <a:xfrm>
            <a:off x="517586" y="908200"/>
            <a:ext cx="4942935" cy="256370"/>
          </a:xfrm>
          <a:prstGeom prst="rect">
            <a:avLst/>
          </a:prstGeom>
          <a:noFill/>
          <a:ln>
            <a:noFill/>
          </a:ln>
        </p:spPr>
        <p:txBody>
          <a:bodyPr vert="horz" wrap="square" lIns="91440" tIns="45720" rIns="91440" bIns="45720" anchor="t" anchorCtr="1" compatLnSpc="1">
            <a:noAutofit/>
          </a:bodyPr>
          <a:lstStyle/>
          <a:p>
            <a:pPr lvl="0" algn="ctr" defTabSz="685800">
              <a:spcBef>
                <a:spcPts val="0"/>
              </a:spcBef>
            </a:pPr>
            <a:r>
              <a:rPr lang="en-US" sz="1400" b="1">
                <a:solidFill>
                  <a:srgbClr val="337177"/>
                </a:solidFill>
                <a:latin typeface="Arial" pitchFamily="34"/>
                <a:cs typeface="Arial" pitchFamily="34"/>
              </a:rPr>
              <a:t>Các điểm tiêu thụ năng lượng chính trong nhà máy giấy</a:t>
            </a:r>
          </a:p>
        </p:txBody>
      </p:sp>
      <p:sp>
        <p:nvSpPr>
          <p:cNvPr id="3" name="TextBox 6">
            <a:extLst>
              <a:ext uri="{FF2B5EF4-FFF2-40B4-BE49-F238E27FC236}">
                <a16:creationId xmlns:a16="http://schemas.microsoft.com/office/drawing/2014/main" id="{12117631-B47F-2E01-28E6-A751FC31B98A}"/>
              </a:ext>
            </a:extLst>
          </p:cNvPr>
          <p:cNvSpPr txBox="1"/>
          <p:nvPr/>
        </p:nvSpPr>
        <p:spPr>
          <a:xfrm>
            <a:off x="457200" y="1385389"/>
            <a:ext cx="8229600" cy="3088450"/>
          </a:xfrm>
          <a:prstGeom prst="rect">
            <a:avLst/>
          </a:prstGeom>
          <a:noFill/>
          <a:ln cap="flat">
            <a:noFill/>
          </a:ln>
        </p:spPr>
        <p:txBody>
          <a:bodyPr vert="horz" wrap="square" lIns="91421" tIns="91421" rIns="91421" bIns="91421" anchor="t" anchorCtr="0" compatLnSpc="1">
            <a:normAutofit/>
          </a:bodyPr>
          <a:lstStyle/>
          <a:p>
            <a:pPr marL="457200" marR="0" lvl="0" indent="-317497" algn="l" defTabSz="914400" rtl="0" fontAlgn="auto" hangingPunct="1">
              <a:lnSpc>
                <a:spcPct val="100000"/>
              </a:lnSpc>
              <a:spcBef>
                <a:spcPts val="0"/>
              </a:spcBef>
              <a:spcAft>
                <a:spcPts val="600"/>
              </a:spcAft>
              <a:buClr>
                <a:srgbClr val="000000"/>
              </a:buClr>
              <a:buSzPts val="1400"/>
              <a:buFont typeface="Arial" pitchFamily="34"/>
              <a:buChar char="•"/>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Roboto"/>
                <a:cs typeface="Roboto"/>
              </a:rPr>
              <a:t>Máy nghiền bột giấy (refiner): </a:t>
            </a:r>
            <a:r>
              <a:rPr lang="en-US" sz="1200" b="0" i="0" u="none" strike="noStrike" kern="0" cap="none" spc="0" baseline="0">
                <a:solidFill>
                  <a:srgbClr val="000000"/>
                </a:solidFill>
                <a:uFillTx/>
                <a:latin typeface="Arial"/>
                <a:ea typeface="Roboto"/>
                <a:cs typeface="Roboto"/>
              </a:rPr>
              <a:t>tiêu thụ điện năng cao, thường chiếm 10–15% tổng điện năng tiêu thụ của nhà máy.</a:t>
            </a:r>
          </a:p>
          <a:p>
            <a:pPr marL="457200" marR="0" lvl="0" indent="-317497" algn="l" defTabSz="914400" rtl="0" fontAlgn="auto" hangingPunct="1">
              <a:lnSpc>
                <a:spcPct val="100000"/>
              </a:lnSpc>
              <a:spcBef>
                <a:spcPts val="0"/>
              </a:spcBef>
              <a:spcAft>
                <a:spcPts val="600"/>
              </a:spcAft>
              <a:buClr>
                <a:srgbClr val="000000"/>
              </a:buClr>
              <a:buSzPts val="1400"/>
              <a:buFont typeface="Arial" pitchFamily="34"/>
              <a:buChar char="•"/>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Roboto"/>
                <a:cs typeface="Roboto"/>
              </a:rPr>
              <a:t>Lò hơi và hệ thống hơi nước: </a:t>
            </a:r>
            <a:r>
              <a:rPr lang="en-US" sz="1200" b="0" i="0" u="none" strike="noStrike" kern="0" cap="none" spc="0" baseline="0">
                <a:solidFill>
                  <a:srgbClr val="000000"/>
                </a:solidFill>
                <a:uFillTx/>
                <a:latin typeface="Arial"/>
                <a:ea typeface="Roboto"/>
                <a:cs typeface="Roboto"/>
              </a:rPr>
              <a:t>sử dụng nhiên liệu (than, sinh khối, dầu) để tạo hơi phục vụ quá trình sấy giấy và làm nóng nồi nấu, chiếm ~70% nhu cầu nhiệt năng.</a:t>
            </a:r>
          </a:p>
          <a:p>
            <a:pPr marL="457200" marR="0" lvl="0" indent="-317497" algn="l" defTabSz="914400" rtl="0" fontAlgn="auto" hangingPunct="1">
              <a:lnSpc>
                <a:spcPct val="100000"/>
              </a:lnSpc>
              <a:spcBef>
                <a:spcPts val="0"/>
              </a:spcBef>
              <a:spcAft>
                <a:spcPts val="600"/>
              </a:spcAft>
              <a:buClr>
                <a:srgbClr val="000000"/>
              </a:buClr>
              <a:buSzPts val="1400"/>
              <a:buFont typeface="Arial" pitchFamily="34"/>
              <a:buChar char="•"/>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Roboto"/>
                <a:cs typeface="Roboto"/>
              </a:rPr>
              <a:t>Máy xeo – bộ phận sấy: </a:t>
            </a:r>
            <a:r>
              <a:rPr lang="en-US" sz="1200" b="0" i="0" u="none" strike="noStrike" kern="0" cap="none" spc="0" baseline="0">
                <a:solidFill>
                  <a:srgbClr val="000000"/>
                </a:solidFill>
                <a:uFillTx/>
                <a:latin typeface="Arial"/>
                <a:ea typeface="Roboto"/>
                <a:cs typeface="Roboto"/>
              </a:rPr>
              <a:t>tiêu thụ cả điện (motor, bơm, quạt) và hơi nước (sấy khô giấy), là khâu tiêu thụ năng lượng lớn nhất trong sản xuất giấy.</a:t>
            </a:r>
          </a:p>
          <a:p>
            <a:pPr marL="457200" marR="0" lvl="0" indent="-317497" algn="l" defTabSz="914400" rtl="0" fontAlgn="auto" hangingPunct="1">
              <a:lnSpc>
                <a:spcPct val="100000"/>
              </a:lnSpc>
              <a:spcBef>
                <a:spcPts val="0"/>
              </a:spcBef>
              <a:spcAft>
                <a:spcPts val="600"/>
              </a:spcAft>
              <a:buClr>
                <a:srgbClr val="000000"/>
              </a:buClr>
              <a:buSzPts val="1400"/>
              <a:buFont typeface="Arial" pitchFamily="34"/>
              <a:buChar char="•"/>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Roboto"/>
                <a:cs typeface="Roboto"/>
              </a:rPr>
              <a:t>Hệ thống phụ trợ (quạt, máy nén khí, bơm): </a:t>
            </a:r>
            <a:r>
              <a:rPr lang="en-US" sz="1200" b="0" i="0" u="none" strike="noStrike" kern="0" cap="none" spc="0" baseline="0">
                <a:solidFill>
                  <a:srgbClr val="000000"/>
                </a:solidFill>
                <a:uFillTx/>
                <a:latin typeface="Arial"/>
                <a:ea typeface="Roboto"/>
                <a:cs typeface="Roboto"/>
              </a:rPr>
              <a:t>thường chiếm 8–12% tổng điện năng nếu không được kiểm soát tốt.</a:t>
            </a:r>
          </a:p>
          <a:p>
            <a:pPr marL="457200" marR="0" lvl="0" indent="-317497" algn="l" defTabSz="914400" rtl="0" fontAlgn="auto" hangingPunct="1">
              <a:lnSpc>
                <a:spcPct val="100000"/>
              </a:lnSpc>
              <a:spcBef>
                <a:spcPts val="0"/>
              </a:spcBef>
              <a:spcAft>
                <a:spcPts val="600"/>
              </a:spcAft>
              <a:buClr>
                <a:srgbClr val="000000"/>
              </a:buClr>
              <a:buSzPts val="1400"/>
              <a:buFont typeface="Arial" pitchFamily="34"/>
              <a:buChar char="•"/>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Roboto"/>
                <a:cs typeface="Roboto"/>
              </a:rPr>
              <a:t>Thiết bị gia nhiệt, bẫy hơi, bộ trao đổi nhiệt: </a:t>
            </a:r>
            <a:r>
              <a:rPr lang="en-US" sz="1200" b="0" i="0" u="none" strike="noStrike" kern="0" cap="none" spc="0" baseline="0">
                <a:solidFill>
                  <a:srgbClr val="000000"/>
                </a:solidFill>
                <a:uFillTx/>
                <a:latin typeface="Arial"/>
                <a:ea typeface="Roboto"/>
                <a:cs typeface="Roboto"/>
              </a:rPr>
              <a:t>nếu không vận hành đúng có thể gây tổn thất lớn về nhiệt năng.</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460">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D70890A3-B6CC-D386-199D-25C356157BA0}"/>
              </a:ext>
            </a:extLst>
          </p:cNvPr>
          <p:cNvSpPr txBox="1">
            <a:spLocks noGrp="1"/>
          </p:cNvSpPr>
          <p:nvPr>
            <p:ph type="title"/>
          </p:nvPr>
        </p:nvSpPr>
        <p:spPr>
          <a:xfrm>
            <a:off x="0" y="924293"/>
            <a:ext cx="6754480" cy="371475"/>
          </a:xfrm>
          <a:prstGeom prst="rect">
            <a:avLst/>
          </a:prstGeom>
          <a:noFill/>
          <a:ln>
            <a:noFill/>
          </a:ln>
        </p:spPr>
        <p:txBody>
          <a:bodyPr vert="horz" wrap="square" lIns="91421" tIns="91421" rIns="91421" bIns="91421" anchor="ctr" anchorCtr="1" compatLnSpc="1">
            <a:noAutofit/>
          </a:bodyPr>
          <a:lstStyle/>
          <a:p>
            <a:pPr lvl="0" defTabSz="685800">
              <a:spcBef>
                <a:spcPts val="0"/>
              </a:spcBef>
            </a:pPr>
            <a:r>
              <a:rPr lang="vi-VN" sz="1400" b="1">
                <a:solidFill>
                  <a:srgbClr val="337177"/>
                </a:solidFill>
                <a:latin typeface="Arial" pitchFamily="34"/>
              </a:rPr>
              <a:t>Phân bố tiêu thụ điện năng tại một phân xưởng sản xuất giấy tisue</a:t>
            </a:r>
            <a:endParaRPr lang="en-US" sz="1400" b="1">
              <a:solidFill>
                <a:srgbClr val="337177"/>
              </a:solidFill>
              <a:latin typeface="Arial"/>
            </a:endParaRPr>
          </a:p>
        </p:txBody>
      </p:sp>
      <p:graphicFrame>
        <p:nvGraphicFramePr>
          <p:cNvPr id="3" name="Chart 7">
            <a:extLst>
              <a:ext uri="{FF2B5EF4-FFF2-40B4-BE49-F238E27FC236}">
                <a16:creationId xmlns:a16="http://schemas.microsoft.com/office/drawing/2014/main" id="{B6D0BC90-EF43-5E2D-8B2C-E25F30D2A177}"/>
              </a:ext>
            </a:extLst>
          </p:cNvPr>
          <p:cNvGraphicFramePr/>
          <p:nvPr/>
        </p:nvGraphicFramePr>
        <p:xfrm>
          <a:off x="1445675" y="1442411"/>
          <a:ext cx="6252639" cy="355092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49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9F79C-DBE6-1892-DF27-130008582C5C}"/>
              </a:ext>
            </a:extLst>
          </p:cNvPr>
          <p:cNvSpPr txBox="1">
            <a:spLocks noGrp="1"/>
          </p:cNvSpPr>
          <p:nvPr>
            <p:ph type="title"/>
          </p:nvPr>
        </p:nvSpPr>
        <p:spPr>
          <a:xfrm>
            <a:off x="578092" y="810341"/>
            <a:ext cx="5011826"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400" b="1">
                <a:solidFill>
                  <a:srgbClr val="337177"/>
                </a:solidFill>
                <a:latin typeface="Arial" pitchFamily="34"/>
              </a:rPr>
              <a:t>Phân bố tiêu thụ điện năng tại 1 phân xưởng giấy in, viết</a:t>
            </a:r>
            <a:endParaRPr lang="en-US" sz="1400" b="1">
              <a:solidFill>
                <a:srgbClr val="337177"/>
              </a:solidFill>
              <a:latin typeface="Arial"/>
            </a:endParaRPr>
          </a:p>
        </p:txBody>
      </p:sp>
      <p:pic>
        <p:nvPicPr>
          <p:cNvPr id="3" name="Picture 6">
            <a:extLst>
              <a:ext uri="{FF2B5EF4-FFF2-40B4-BE49-F238E27FC236}">
                <a16:creationId xmlns:a16="http://schemas.microsoft.com/office/drawing/2014/main" id="{21AB3B00-6184-0235-D11E-DB4D3E27C4A5}"/>
              </a:ext>
            </a:extLst>
          </p:cNvPr>
          <p:cNvPicPr>
            <a:picLocks noChangeAspect="1"/>
          </p:cNvPicPr>
          <p:nvPr/>
        </p:nvPicPr>
        <p:blipFill>
          <a:blip r:embed="rId2"/>
          <a:stretch>
            <a:fillRect/>
          </a:stretch>
        </p:blipFill>
        <p:spPr>
          <a:xfrm>
            <a:off x="2050697" y="1181816"/>
            <a:ext cx="5775359" cy="3961683"/>
          </a:xfrm>
          <a:prstGeom prst="rect">
            <a:avLst/>
          </a:prstGeom>
          <a:noFill/>
          <a:ln cap="flat">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46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1637F-2715-6700-B6D0-2504D842762E}"/>
              </a:ext>
            </a:extLst>
          </p:cNvPr>
          <p:cNvSpPr txBox="1">
            <a:spLocks noGrp="1"/>
          </p:cNvSpPr>
          <p:nvPr>
            <p:ph type="title"/>
          </p:nvPr>
        </p:nvSpPr>
        <p:spPr>
          <a:xfrm>
            <a:off x="94896" y="812947"/>
            <a:ext cx="5495022"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400" b="1">
                <a:solidFill>
                  <a:srgbClr val="337177"/>
                </a:solidFill>
                <a:latin typeface="Arial" pitchFamily="34"/>
              </a:rPr>
              <a:t>Bản đồ năng lượng của một dây chuyền sản xuất giấy Tissue</a:t>
            </a:r>
            <a:endParaRPr lang="en-US" sz="1400" b="1">
              <a:solidFill>
                <a:srgbClr val="337177"/>
              </a:solidFill>
              <a:latin typeface="Arial"/>
            </a:endParaRPr>
          </a:p>
        </p:txBody>
      </p:sp>
      <p:pic>
        <p:nvPicPr>
          <p:cNvPr id="3" name="Picture 5">
            <a:extLst>
              <a:ext uri="{FF2B5EF4-FFF2-40B4-BE49-F238E27FC236}">
                <a16:creationId xmlns:a16="http://schemas.microsoft.com/office/drawing/2014/main" id="{FC1FA5B4-D0A2-9820-D889-A9D0B0D1F241}"/>
              </a:ext>
            </a:extLst>
          </p:cNvPr>
          <p:cNvPicPr>
            <a:picLocks noChangeAspect="1"/>
          </p:cNvPicPr>
          <p:nvPr/>
        </p:nvPicPr>
        <p:blipFill>
          <a:blip r:embed="rId2"/>
          <a:stretch>
            <a:fillRect/>
          </a:stretch>
        </p:blipFill>
        <p:spPr>
          <a:xfrm>
            <a:off x="1187531" y="1270183"/>
            <a:ext cx="7271820" cy="1677302"/>
          </a:xfrm>
          <a:prstGeom prst="rect">
            <a:avLst/>
          </a:prstGeom>
          <a:noFill/>
          <a:ln cap="flat">
            <a:noFill/>
          </a:ln>
        </p:spPr>
      </p:pic>
      <p:pic>
        <p:nvPicPr>
          <p:cNvPr id="4" name="Picture 7">
            <a:extLst>
              <a:ext uri="{FF2B5EF4-FFF2-40B4-BE49-F238E27FC236}">
                <a16:creationId xmlns:a16="http://schemas.microsoft.com/office/drawing/2014/main" id="{1805F451-319B-6E6E-F005-2E441B039421}"/>
              </a:ext>
            </a:extLst>
          </p:cNvPr>
          <p:cNvPicPr>
            <a:picLocks noChangeAspect="1"/>
          </p:cNvPicPr>
          <p:nvPr/>
        </p:nvPicPr>
        <p:blipFill>
          <a:blip r:embed="rId3"/>
          <a:stretch>
            <a:fillRect/>
          </a:stretch>
        </p:blipFill>
        <p:spPr>
          <a:xfrm>
            <a:off x="1756909" y="2947486"/>
            <a:ext cx="6702451" cy="1986963"/>
          </a:xfrm>
          <a:prstGeom prst="rect">
            <a:avLst/>
          </a:prstGeom>
          <a:noFill/>
          <a:ln cap="flat">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45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BB33B-14B2-52B2-BC9E-CCE6826D87CA}"/>
              </a:ext>
            </a:extLst>
          </p:cNvPr>
          <p:cNvSpPr txBox="1">
            <a:spLocks noGrp="1"/>
          </p:cNvSpPr>
          <p:nvPr>
            <p:ph type="title"/>
          </p:nvPr>
        </p:nvSpPr>
        <p:spPr>
          <a:xfrm>
            <a:off x="103519" y="912187"/>
            <a:ext cx="5581287"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400" b="1">
                <a:solidFill>
                  <a:srgbClr val="337177"/>
                </a:solidFill>
                <a:latin typeface="Arial" pitchFamily="34"/>
              </a:rPr>
              <a:t>Năng lượng sử dụng trong dây chuyền sản xuất giấy</a:t>
            </a:r>
            <a:endParaRPr lang="en-US" sz="1400" b="1">
              <a:solidFill>
                <a:srgbClr val="337177"/>
              </a:solidFill>
              <a:latin typeface="Arial"/>
            </a:endParaRPr>
          </a:p>
        </p:txBody>
      </p:sp>
      <p:sp>
        <p:nvSpPr>
          <p:cNvPr id="3" name="Rectangle 1">
            <a:extLst>
              <a:ext uri="{FF2B5EF4-FFF2-40B4-BE49-F238E27FC236}">
                <a16:creationId xmlns:a16="http://schemas.microsoft.com/office/drawing/2014/main" id="{82F921BD-3D30-C714-3B98-53D63B479E80}"/>
              </a:ext>
            </a:extLst>
          </p:cNvPr>
          <p:cNvSpPr txBox="1">
            <a:spLocks noGrp="1"/>
          </p:cNvSpPr>
          <p:nvPr>
            <p:ph type="body" idx="4294967295"/>
          </p:nvPr>
        </p:nvSpPr>
        <p:spPr>
          <a:xfrm>
            <a:off x="457200" y="1644539"/>
            <a:ext cx="8229600" cy="2505300"/>
          </a:xfrm>
        </p:spPr>
        <p:txBody>
          <a:bodyPr anchor="ctr">
            <a:spAutoFit/>
          </a:bodyPr>
          <a:lstStyle/>
          <a:p>
            <a:pPr marL="0" lvl="0" indent="0" hangingPunct="0">
              <a:spcBef>
                <a:spcPts val="600"/>
              </a:spcBef>
              <a:spcAft>
                <a:spcPts val="600"/>
              </a:spcAft>
              <a:buNone/>
            </a:pPr>
            <a:r>
              <a:rPr lang="vi-VN" sz="1200" b="1">
                <a:latin typeface="Arial" pitchFamily="34"/>
              </a:rPr>
              <a:t>Đối với các cơ sở sản xuất giấy từ bột nhập khẩu và giấy loại </a:t>
            </a:r>
          </a:p>
          <a:p>
            <a:pPr marL="742950" lvl="1" indent="-285750" algn="just" hangingPunct="0">
              <a:lnSpc>
                <a:spcPct val="100000"/>
              </a:lnSpc>
              <a:spcBef>
                <a:spcPts val="600"/>
              </a:spcBef>
              <a:spcAft>
                <a:spcPts val="600"/>
              </a:spcAft>
            </a:pPr>
            <a:r>
              <a:rPr lang="vi-VN" sz="1200" kern="0">
                <a:latin typeface="Arial" pitchFamily="34"/>
                <a:ea typeface="Roboto"/>
                <a:cs typeface="Roboto"/>
              </a:rPr>
              <a:t>Điện năng tiêu thụ chủ yếu ở các công đoạn nghiền, ép hút chân không. Các động cơ khác trong dây chuyền sản xuất có tiêu thụ năng lượng ít hơn.</a:t>
            </a:r>
          </a:p>
          <a:p>
            <a:pPr marL="742950" lvl="1" indent="-285750" algn="just" hangingPunct="0">
              <a:lnSpc>
                <a:spcPct val="100000"/>
              </a:lnSpc>
              <a:spcBef>
                <a:spcPts val="600"/>
              </a:spcBef>
              <a:spcAft>
                <a:spcPts val="600"/>
              </a:spcAft>
            </a:pPr>
            <a:r>
              <a:rPr lang="vi-VN" sz="1200" kern="0">
                <a:latin typeface="Arial" pitchFamily="34"/>
                <a:ea typeface="Roboto"/>
                <a:cs typeface="Roboto"/>
              </a:rPr>
              <a:t>Lượng nước sử dụng trong dây chuyền khá lớn nên tiêu thụ năng lượng cho bơm ở các công đoạn cũng là một lượng đáng kể. </a:t>
            </a:r>
            <a:r>
              <a:rPr lang="en-US" sz="1200" kern="0">
                <a:latin typeface="Arial" pitchFamily="34"/>
                <a:ea typeface="Roboto"/>
                <a:cs typeface="Roboto"/>
              </a:rPr>
              <a:t> </a:t>
            </a:r>
            <a:endParaRPr lang="vi-VN" sz="1200" kern="0">
              <a:latin typeface="Arial" pitchFamily="34"/>
              <a:ea typeface="Roboto"/>
              <a:cs typeface="Roboto"/>
            </a:endParaRPr>
          </a:p>
          <a:p>
            <a:pPr marL="742950" lvl="1" indent="-285750" algn="just" hangingPunct="0">
              <a:lnSpc>
                <a:spcPct val="100000"/>
              </a:lnSpc>
              <a:spcBef>
                <a:spcPts val="600"/>
              </a:spcBef>
              <a:spcAft>
                <a:spcPts val="600"/>
              </a:spcAft>
            </a:pPr>
            <a:r>
              <a:rPr lang="vi-VN" sz="1200" kern="0">
                <a:latin typeface="Arial" pitchFamily="34"/>
                <a:ea typeface="Roboto"/>
                <a:cs typeface="Roboto"/>
              </a:rPr>
              <a:t>Nhiệt năng tiêu thụ chủ yếu là hơi nước phục vụ cho quá trình sấy giấy trong các dây chuyền xeo.</a:t>
            </a:r>
          </a:p>
          <a:p>
            <a:pPr marL="742950" lvl="1" indent="-285750" algn="just" hangingPunct="0">
              <a:lnSpc>
                <a:spcPct val="100000"/>
              </a:lnSpc>
              <a:spcBef>
                <a:spcPts val="600"/>
              </a:spcBef>
              <a:spcAft>
                <a:spcPts val="600"/>
              </a:spcAft>
            </a:pPr>
            <a:r>
              <a:rPr lang="vi-VN" sz="1200" kern="0">
                <a:latin typeface="Arial" pitchFamily="34"/>
                <a:ea typeface="Roboto"/>
                <a:cs typeface="Roboto"/>
              </a:rPr>
              <a:t>Tùy theo loại hình công nghệ, các mức áp suất khác nhau có thể được sử dụng để sấy giấy trong các dây chuyền xeo. </a:t>
            </a:r>
          </a:p>
          <a:p>
            <a:pPr marL="742950" lvl="1" indent="-285750" algn="just" hangingPunct="0">
              <a:lnSpc>
                <a:spcPct val="100000"/>
              </a:lnSpc>
              <a:spcBef>
                <a:spcPts val="600"/>
              </a:spcBef>
              <a:spcAft>
                <a:spcPts val="600"/>
              </a:spcAft>
            </a:pPr>
            <a:r>
              <a:rPr lang="vi-VN" sz="1200" kern="0">
                <a:latin typeface="Arial" pitchFamily="34"/>
                <a:ea typeface="Roboto"/>
                <a:cs typeface="Roboto"/>
              </a:rPr>
              <a:t>Việc tách nước tốt trước khi sấy đóng vai trò quan trọng trong việc tiết kiệm năng lượng</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46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4729D-0F63-ACF7-8D6D-9FDC2C45773D}"/>
              </a:ext>
            </a:extLst>
          </p:cNvPr>
          <p:cNvSpPr txBox="1">
            <a:spLocks noGrp="1"/>
          </p:cNvSpPr>
          <p:nvPr>
            <p:ph type="title"/>
          </p:nvPr>
        </p:nvSpPr>
        <p:spPr>
          <a:xfrm>
            <a:off x="327803" y="970754"/>
            <a:ext cx="5934977"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600" b="1">
                <a:solidFill>
                  <a:srgbClr val="337177"/>
                </a:solidFill>
                <a:latin typeface="Arial" pitchFamily="34"/>
              </a:rPr>
              <a:t>Năng lượng sử dụng trong dây chuyền sản xuất giấy</a:t>
            </a:r>
            <a:endParaRPr lang="en-US" sz="1600" b="1">
              <a:solidFill>
                <a:srgbClr val="337177"/>
              </a:solidFill>
              <a:latin typeface="Arial"/>
            </a:endParaRPr>
          </a:p>
        </p:txBody>
      </p:sp>
      <p:sp>
        <p:nvSpPr>
          <p:cNvPr id="3" name="Rectangle 1">
            <a:extLst>
              <a:ext uri="{FF2B5EF4-FFF2-40B4-BE49-F238E27FC236}">
                <a16:creationId xmlns:a16="http://schemas.microsoft.com/office/drawing/2014/main" id="{31F617AD-F8F2-4F7B-CC8C-E90BD0B22BCD}"/>
              </a:ext>
            </a:extLst>
          </p:cNvPr>
          <p:cNvSpPr txBox="1">
            <a:spLocks noGrp="1"/>
          </p:cNvSpPr>
          <p:nvPr>
            <p:ph type="body" idx="4294967295"/>
          </p:nvPr>
        </p:nvSpPr>
        <p:spPr>
          <a:xfrm>
            <a:off x="628668" y="1525868"/>
            <a:ext cx="8145466" cy="2646877"/>
          </a:xfrm>
        </p:spPr>
        <p:txBody>
          <a:bodyPr anchor="ctr">
            <a:spAutoFit/>
          </a:bodyPr>
          <a:lstStyle/>
          <a:p>
            <a:pPr marL="0" lvl="0" indent="0" hangingPunct="0">
              <a:spcBef>
                <a:spcPts val="600"/>
              </a:spcBef>
              <a:spcAft>
                <a:spcPts val="600"/>
              </a:spcAft>
              <a:buNone/>
            </a:pPr>
            <a:r>
              <a:rPr lang="vi-VN" sz="1400" b="1">
                <a:latin typeface="Arial" pitchFamily="34"/>
              </a:rPr>
              <a:t>Đối với những nhà máy có công đoạn nấu bột giấy</a:t>
            </a:r>
            <a:r>
              <a:rPr lang="en-US" sz="1400">
                <a:latin typeface="Arial" pitchFamily="34"/>
              </a:rPr>
              <a:t>.</a:t>
            </a:r>
            <a:endParaRPr lang="vi-VN" sz="1400">
              <a:latin typeface="Arial" pitchFamily="34"/>
            </a:endParaRPr>
          </a:p>
          <a:p>
            <a:pPr marL="285750" lvl="0" indent="-285750" hangingPunct="0">
              <a:spcBef>
                <a:spcPts val="600"/>
              </a:spcBef>
              <a:spcAft>
                <a:spcPts val="600"/>
              </a:spcAft>
            </a:pPr>
            <a:r>
              <a:rPr lang="vi-VN" sz="1400">
                <a:latin typeface="Arial" pitchFamily="34"/>
              </a:rPr>
              <a:t>Năng lượng từ hơi nước phục vụ cho công tác nấu bột giấy là rất đáng kể. Nhìn chung, các nhà máy có công đoạn nấu bột giấy là những nhà máy lớn và một hệ thống đồng phát nhiệt – điện là phù hợp cho các nhà máy này.</a:t>
            </a:r>
          </a:p>
          <a:p>
            <a:pPr marL="285750" lvl="0" indent="-285750" hangingPunct="0">
              <a:spcBef>
                <a:spcPts val="600"/>
              </a:spcBef>
              <a:spcAft>
                <a:spcPts val="600"/>
              </a:spcAft>
            </a:pPr>
            <a:r>
              <a:rPr lang="vi-VN" sz="1400">
                <a:latin typeface="Arial" pitchFamily="34"/>
              </a:rPr>
              <a:t>Hệ thống đồng phát nhiệt – điện sẽ có hiệu quả cao hơn nếu được đầu tư đồng bộ với lò hơi lớn sản xuất hơi quá nhiệt có áp suất và nhiệt độ hơi cao hơn.</a:t>
            </a:r>
          </a:p>
          <a:p>
            <a:pPr marL="285750" lvl="0" indent="-285750" hangingPunct="0">
              <a:spcBef>
                <a:spcPts val="600"/>
              </a:spcBef>
              <a:spcAft>
                <a:spcPts val="600"/>
              </a:spcAft>
            </a:pPr>
            <a:r>
              <a:rPr lang="vi-VN" sz="1400">
                <a:latin typeface="Arial" pitchFamily="34"/>
              </a:rPr>
              <a:t>Tiêu thụ điện hoặc nhiên liệu như dầu DO cho các máy công cụ phục vụ cho các công đoạn bốc dỡ, chuyên chở nguyên vật liệu thô có thể chiếm tỉ trọng đáng kể trong dây chuyền.</a:t>
            </a:r>
          </a:p>
          <a:p>
            <a:pPr marL="285750" lvl="0" indent="-285750" hangingPunct="0">
              <a:spcBef>
                <a:spcPts val="600"/>
              </a:spcBef>
              <a:spcAft>
                <a:spcPts val="600"/>
              </a:spcAft>
            </a:pPr>
            <a:r>
              <a:rPr lang="vi-VN" sz="1400">
                <a:latin typeface="Arial" pitchFamily="34"/>
              </a:rPr>
              <a:t>Việc xem xét đánh giá kỹ lưỡng hệ thống đồng phát nhiệt điện có thể đem lại hiệu quả cao trong tiết kiệm năng lượng. </a:t>
            </a:r>
            <a:endParaRPr lang="en-US" sz="1400">
              <a:latin typeface="Arial" pitchFamily="34"/>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50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D2990-7D7D-6D95-8D7F-8DF56402A669}"/>
              </a:ext>
            </a:extLst>
          </p:cNvPr>
          <p:cNvSpPr txBox="1">
            <a:spLocks noGrp="1"/>
          </p:cNvSpPr>
          <p:nvPr>
            <p:ph type="title"/>
          </p:nvPr>
        </p:nvSpPr>
        <p:spPr>
          <a:xfrm>
            <a:off x="625477" y="887297"/>
            <a:ext cx="7893045" cy="490539"/>
          </a:xfrm>
          <a:prstGeom prst="rect">
            <a:avLst/>
          </a:prstGeom>
          <a:noFill/>
          <a:ln>
            <a:noFill/>
          </a:ln>
        </p:spPr>
        <p:txBody>
          <a:bodyPr vert="horz" wrap="square" lIns="91440" tIns="45720" rIns="91440" bIns="45720" anchor="t" anchorCtr="1" compatLnSpc="1">
            <a:noAutofit/>
          </a:bodyPr>
          <a:lstStyle/>
          <a:p>
            <a:pPr lvl="0" algn="ctr" defTabSz="685800">
              <a:spcBef>
                <a:spcPts val="0"/>
              </a:spcBef>
            </a:pPr>
            <a:r>
              <a:rPr lang="en-US" sz="1600" b="1">
                <a:solidFill>
                  <a:srgbClr val="337177"/>
                </a:solidFill>
                <a:latin typeface="Arial" pitchFamily="34"/>
                <a:cs typeface="Arial" pitchFamily="34"/>
              </a:rPr>
              <a:t>Thảo luận: Các thông số kỹ thuật cần theo dõi</a:t>
            </a:r>
          </a:p>
        </p:txBody>
      </p:sp>
      <p:graphicFrame>
        <p:nvGraphicFramePr>
          <p:cNvPr id="3" name="Table 2">
            <a:extLst>
              <a:ext uri="{FF2B5EF4-FFF2-40B4-BE49-F238E27FC236}">
                <a16:creationId xmlns:a16="http://schemas.microsoft.com/office/drawing/2014/main" id="{1578A076-F9EA-3127-6606-FF4F08F46F35}"/>
              </a:ext>
            </a:extLst>
          </p:cNvPr>
          <p:cNvGraphicFramePr>
            <a:graphicFrameLocks noGrp="1"/>
          </p:cNvGraphicFramePr>
          <p:nvPr/>
        </p:nvGraphicFramePr>
        <p:xfrm>
          <a:off x="1077199" y="1715441"/>
          <a:ext cx="6807342" cy="3187406"/>
        </p:xfrm>
        <a:graphic>
          <a:graphicData uri="http://schemas.openxmlformats.org/drawingml/2006/table">
            <a:tbl>
              <a:tblPr>
                <a:effectLst/>
                <a:tableStyleId>{5940675A-B579-460E-94D1-54222C63F5DA}</a:tableStyleId>
              </a:tblPr>
              <a:tblGrid>
                <a:gridCol w="2269111">
                  <a:extLst>
                    <a:ext uri="{9D8B030D-6E8A-4147-A177-3AD203B41FA5}">
                      <a16:colId xmlns:a16="http://schemas.microsoft.com/office/drawing/2014/main" val="3466825532"/>
                    </a:ext>
                  </a:extLst>
                </a:gridCol>
                <a:gridCol w="2269111">
                  <a:extLst>
                    <a:ext uri="{9D8B030D-6E8A-4147-A177-3AD203B41FA5}">
                      <a16:colId xmlns:a16="http://schemas.microsoft.com/office/drawing/2014/main" val="161428643"/>
                    </a:ext>
                  </a:extLst>
                </a:gridCol>
                <a:gridCol w="2269111">
                  <a:extLst>
                    <a:ext uri="{9D8B030D-6E8A-4147-A177-3AD203B41FA5}">
                      <a16:colId xmlns:a16="http://schemas.microsoft.com/office/drawing/2014/main" val="1639875638"/>
                    </a:ext>
                  </a:extLst>
                </a:gridCol>
              </a:tblGrid>
              <a:tr h="325242">
                <a:tc>
                  <a:txBody>
                    <a:bodyPr/>
                    <a:lstStyle/>
                    <a:p>
                      <a:pPr lvl="0" algn="ctr"/>
                      <a:r>
                        <a:rPr lang="en-US" sz="1200" b="1">
                          <a:latin typeface="Arial" pitchFamily="34"/>
                          <a:cs typeface="Arial" pitchFamily="34"/>
                        </a:rPr>
                        <a:t>Thiết bị / Công đoạn</a:t>
                      </a:r>
                    </a:p>
                  </a:txBody>
                  <a:tcPr anchor="ctr"/>
                </a:tc>
                <a:tc>
                  <a:txBody>
                    <a:bodyPr/>
                    <a:lstStyle/>
                    <a:p>
                      <a:pPr lvl="0" algn="ctr"/>
                      <a:r>
                        <a:rPr lang="en-US" sz="1200" b="1">
                          <a:latin typeface="Arial" pitchFamily="34"/>
                          <a:cs typeface="Arial" pitchFamily="34"/>
                        </a:rPr>
                        <a:t>Thông số cần theo dõi</a:t>
                      </a:r>
                    </a:p>
                  </a:txBody>
                  <a:tcPr anchor="ctr"/>
                </a:tc>
                <a:tc>
                  <a:txBody>
                    <a:bodyPr/>
                    <a:lstStyle/>
                    <a:p>
                      <a:pPr lvl="0" algn="ctr"/>
                      <a:r>
                        <a:rPr lang="en-US" sz="1200" b="1">
                          <a:latin typeface="Arial" pitchFamily="34"/>
                          <a:cs typeface="Arial" pitchFamily="34"/>
                        </a:rPr>
                        <a:t>Tần suất</a:t>
                      </a:r>
                    </a:p>
                  </a:txBody>
                  <a:tcPr anchor="ctr"/>
                </a:tc>
                <a:extLst>
                  <a:ext uri="{0D108BD9-81ED-4DB2-BD59-A6C34878D82A}">
                    <a16:rowId xmlns:a16="http://schemas.microsoft.com/office/drawing/2014/main" val="3135878800"/>
                  </a:ext>
                </a:extLst>
              </a:tr>
              <a:tr h="552919">
                <a:tc>
                  <a:txBody>
                    <a:bodyPr/>
                    <a:lstStyle/>
                    <a:p>
                      <a:pPr lvl="0"/>
                      <a:r>
                        <a:rPr lang="vi-VN" sz="1200">
                          <a:latin typeface="Arial" pitchFamily="34"/>
                          <a:cs typeface="Arial" pitchFamily="34"/>
                        </a:rPr>
                        <a:t>Lò hơi</a:t>
                      </a:r>
                    </a:p>
                  </a:txBody>
                  <a:tcPr anchor="ctr"/>
                </a:tc>
                <a:tc>
                  <a:txBody>
                    <a:bodyPr/>
                    <a:lstStyle/>
                    <a:p>
                      <a:pPr lvl="0"/>
                      <a:r>
                        <a:rPr lang="vi-VN" sz="1200">
                          <a:latin typeface="Arial" pitchFamily="34"/>
                          <a:cs typeface="Arial" pitchFamily="34"/>
                        </a:rPr>
                        <a:t>Áp suất hơi, nhiệt độ, O2 khói thải</a:t>
                      </a:r>
                      <a:r>
                        <a:rPr lang="en-US" sz="1200">
                          <a:latin typeface="Arial" pitchFamily="34"/>
                          <a:cs typeface="Arial" pitchFamily="34"/>
                        </a:rPr>
                        <a:t>,…</a:t>
                      </a:r>
                      <a:endParaRPr lang="vi-VN" sz="1200">
                        <a:latin typeface="Arial" pitchFamily="34"/>
                        <a:cs typeface="Arial" pitchFamily="34"/>
                      </a:endParaRPr>
                    </a:p>
                  </a:txBody>
                  <a:tcPr anchor="ctr"/>
                </a:tc>
                <a:tc>
                  <a:txBody>
                    <a:bodyPr/>
                    <a:lstStyle/>
                    <a:p>
                      <a:pPr lvl="0"/>
                      <a:r>
                        <a:rPr lang="en-US" sz="1200">
                          <a:latin typeface="Arial" pitchFamily="34"/>
                          <a:cs typeface="Arial" pitchFamily="34"/>
                        </a:rPr>
                        <a:t>?</a:t>
                      </a:r>
                    </a:p>
                  </a:txBody>
                  <a:tcPr anchor="ctr"/>
                </a:tc>
                <a:extLst>
                  <a:ext uri="{0D108BD9-81ED-4DB2-BD59-A6C34878D82A}">
                    <a16:rowId xmlns:a16="http://schemas.microsoft.com/office/drawing/2014/main" val="420087944"/>
                  </a:ext>
                </a:extLst>
              </a:tr>
              <a:tr h="552919">
                <a:tc>
                  <a:txBody>
                    <a:bodyPr/>
                    <a:lstStyle/>
                    <a:p>
                      <a:pPr lvl="0"/>
                      <a:r>
                        <a:rPr lang="en-US" sz="1200">
                          <a:latin typeface="Arial" pitchFamily="34"/>
                          <a:cs typeface="Arial" pitchFamily="34"/>
                        </a:rPr>
                        <a:t>Máy nghiền</a:t>
                      </a:r>
                    </a:p>
                  </a:txBody>
                  <a:tcPr anchor="ctr"/>
                </a:tc>
                <a:tc>
                  <a:txBody>
                    <a:bodyPr/>
                    <a:lstStyle/>
                    <a:p>
                      <a:pPr lvl="0"/>
                      <a:r>
                        <a:rPr lang="en-US" sz="1200">
                          <a:latin typeface="Arial" pitchFamily="34"/>
                          <a:cs typeface="Arial" pitchFamily="34"/>
                        </a:rPr>
                        <a:t>Dòng điện, nhiệt độ motor, rung,…</a:t>
                      </a:r>
                    </a:p>
                  </a:txBody>
                  <a:tcPr anchor="ctr"/>
                </a:tc>
                <a:tc>
                  <a:txBody>
                    <a:bodyPr/>
                    <a:lstStyle/>
                    <a:p>
                      <a:pPr lvl="0"/>
                      <a:r>
                        <a:rPr lang="en-US" sz="1200">
                          <a:latin typeface="Arial" pitchFamily="34"/>
                          <a:cs typeface="Arial" pitchFamily="34"/>
                        </a:rPr>
                        <a:t>?</a:t>
                      </a:r>
                    </a:p>
                  </a:txBody>
                  <a:tcPr anchor="ctr"/>
                </a:tc>
                <a:extLst>
                  <a:ext uri="{0D108BD9-81ED-4DB2-BD59-A6C34878D82A}">
                    <a16:rowId xmlns:a16="http://schemas.microsoft.com/office/drawing/2014/main" val="1725578671"/>
                  </a:ext>
                </a:extLst>
              </a:tr>
              <a:tr h="552919">
                <a:tc>
                  <a:txBody>
                    <a:bodyPr/>
                    <a:lstStyle/>
                    <a:p>
                      <a:pPr lvl="0"/>
                      <a:r>
                        <a:rPr lang="en-US" sz="1200">
                          <a:latin typeface="Arial" pitchFamily="34"/>
                          <a:cs typeface="Arial" pitchFamily="34"/>
                        </a:rPr>
                        <a:t>Trục sấy</a:t>
                      </a:r>
                    </a:p>
                  </a:txBody>
                  <a:tcPr anchor="ctr"/>
                </a:tc>
                <a:tc>
                  <a:txBody>
                    <a:bodyPr/>
                    <a:lstStyle/>
                    <a:p>
                      <a:pPr lvl="0"/>
                      <a:r>
                        <a:rPr lang="vi-VN" sz="1200">
                          <a:latin typeface="Arial" pitchFamily="34"/>
                          <a:cs typeface="Arial" pitchFamily="34"/>
                        </a:rPr>
                        <a:t>Nhiệt độ bề mặt, áp suất hơi vào</a:t>
                      </a:r>
                      <a:r>
                        <a:rPr lang="en-US" sz="1200">
                          <a:latin typeface="Arial" pitchFamily="34"/>
                          <a:cs typeface="Arial" pitchFamily="34"/>
                        </a:rPr>
                        <a:t>,…</a:t>
                      </a:r>
                      <a:endParaRPr lang="vi-VN" sz="1200">
                        <a:latin typeface="Arial" pitchFamily="34"/>
                        <a:cs typeface="Arial" pitchFamily="34"/>
                      </a:endParaRPr>
                    </a:p>
                  </a:txBody>
                  <a:tcPr anchor="ctr"/>
                </a:tc>
                <a:tc>
                  <a:txBody>
                    <a:bodyPr/>
                    <a:lstStyle/>
                    <a:p>
                      <a:pPr lvl="0"/>
                      <a:r>
                        <a:rPr lang="en-US" sz="1200">
                          <a:latin typeface="Arial" pitchFamily="34"/>
                          <a:cs typeface="Arial" pitchFamily="34"/>
                        </a:rPr>
                        <a:t>?</a:t>
                      </a:r>
                    </a:p>
                  </a:txBody>
                  <a:tcPr anchor="ctr"/>
                </a:tc>
                <a:extLst>
                  <a:ext uri="{0D108BD9-81ED-4DB2-BD59-A6C34878D82A}">
                    <a16:rowId xmlns:a16="http://schemas.microsoft.com/office/drawing/2014/main" val="525631348"/>
                  </a:ext>
                </a:extLst>
              </a:tr>
              <a:tr h="325242">
                <a:tc>
                  <a:txBody>
                    <a:bodyPr/>
                    <a:lstStyle/>
                    <a:p>
                      <a:pPr lvl="0"/>
                      <a:r>
                        <a:rPr lang="vi-VN" sz="1200">
                          <a:latin typeface="Arial" pitchFamily="34"/>
                          <a:cs typeface="Arial" pitchFamily="34"/>
                        </a:rPr>
                        <a:t>Bơm – quạt</a:t>
                      </a:r>
                    </a:p>
                  </a:txBody>
                  <a:tcPr anchor="ctr"/>
                </a:tc>
                <a:tc>
                  <a:txBody>
                    <a:bodyPr/>
                    <a:lstStyle/>
                    <a:p>
                      <a:pPr lvl="0"/>
                      <a:r>
                        <a:rPr lang="en-US" sz="1200">
                          <a:latin typeface="Arial" pitchFamily="34"/>
                          <a:cs typeface="Arial" pitchFamily="34"/>
                        </a:rPr>
                        <a:t>Dòng điện, tiếng ồn, rung,…</a:t>
                      </a:r>
                    </a:p>
                  </a:txBody>
                  <a:tcPr anchor="ctr"/>
                </a:tc>
                <a:tc>
                  <a:txBody>
                    <a:bodyPr/>
                    <a:lstStyle/>
                    <a:p>
                      <a:pPr lvl="0"/>
                      <a:r>
                        <a:rPr lang="en-US" sz="1200">
                          <a:latin typeface="Arial" pitchFamily="34"/>
                          <a:cs typeface="Arial" pitchFamily="34"/>
                        </a:rPr>
                        <a:t>?</a:t>
                      </a:r>
                    </a:p>
                  </a:txBody>
                  <a:tcPr anchor="ctr"/>
                </a:tc>
                <a:extLst>
                  <a:ext uri="{0D108BD9-81ED-4DB2-BD59-A6C34878D82A}">
                    <a16:rowId xmlns:a16="http://schemas.microsoft.com/office/drawing/2014/main" val="1683960029"/>
                  </a:ext>
                </a:extLst>
              </a:tr>
              <a:tr h="552919">
                <a:tc>
                  <a:txBody>
                    <a:bodyPr/>
                    <a:lstStyle/>
                    <a:p>
                      <a:pPr lvl="0"/>
                      <a:r>
                        <a:rPr lang="en-US" sz="1200">
                          <a:latin typeface="Arial" pitchFamily="34"/>
                          <a:cs typeface="Arial" pitchFamily="34"/>
                        </a:rPr>
                        <a:t>Hệ thống khí nén</a:t>
                      </a:r>
                    </a:p>
                  </a:txBody>
                  <a:tcPr anchor="ctr"/>
                </a:tc>
                <a:tc>
                  <a:txBody>
                    <a:bodyPr/>
                    <a:lstStyle/>
                    <a:p>
                      <a:pPr lvl="0"/>
                      <a:r>
                        <a:rPr lang="en-US" sz="1200">
                          <a:latin typeface="Arial" pitchFamily="34"/>
                          <a:cs typeface="Arial" pitchFamily="34"/>
                        </a:rPr>
                        <a:t>Áp suất, rò rỉ tại các điểm nối,…</a:t>
                      </a:r>
                    </a:p>
                  </a:txBody>
                  <a:tcPr anchor="ctr"/>
                </a:tc>
                <a:tc>
                  <a:txBody>
                    <a:bodyPr/>
                    <a:lstStyle/>
                    <a:p>
                      <a:pPr lvl="0"/>
                      <a:r>
                        <a:rPr lang="en-US" sz="1200">
                          <a:latin typeface="Arial" pitchFamily="34"/>
                          <a:cs typeface="Arial" pitchFamily="34"/>
                        </a:rPr>
                        <a:t>?</a:t>
                      </a:r>
                    </a:p>
                  </a:txBody>
                  <a:tcPr anchor="ctr"/>
                </a:tc>
                <a:extLst>
                  <a:ext uri="{0D108BD9-81ED-4DB2-BD59-A6C34878D82A}">
                    <a16:rowId xmlns:a16="http://schemas.microsoft.com/office/drawing/2014/main" val="3166341283"/>
                  </a:ext>
                </a:extLst>
              </a:tr>
              <a:tr h="325242">
                <a:tc>
                  <a:txBody>
                    <a:bodyPr/>
                    <a:lstStyle/>
                    <a:p>
                      <a:pPr lvl="0"/>
                      <a:r>
                        <a:rPr lang="en-US" sz="1200">
                          <a:latin typeface="Arial" pitchFamily="34"/>
                          <a:cs typeface="Arial" pitchFamily="34"/>
                        </a:rPr>
                        <a:t>?</a:t>
                      </a:r>
                    </a:p>
                  </a:txBody>
                  <a:tcPr anchor="ctr"/>
                </a:tc>
                <a:tc>
                  <a:txBody>
                    <a:bodyPr/>
                    <a:lstStyle/>
                    <a:p>
                      <a:pPr lvl="0"/>
                      <a:r>
                        <a:rPr lang="en-US" sz="1200">
                          <a:latin typeface="Arial" pitchFamily="34"/>
                          <a:cs typeface="Arial" pitchFamily="34"/>
                        </a:rPr>
                        <a:t>?</a:t>
                      </a:r>
                    </a:p>
                  </a:txBody>
                  <a:tcPr anchor="ctr"/>
                </a:tc>
                <a:tc>
                  <a:txBody>
                    <a:bodyPr/>
                    <a:lstStyle/>
                    <a:p>
                      <a:pPr lvl="0"/>
                      <a:r>
                        <a:rPr lang="en-US" sz="1200">
                          <a:latin typeface="Arial" pitchFamily="34"/>
                          <a:cs typeface="Arial" pitchFamily="34"/>
                        </a:rPr>
                        <a:t>?</a:t>
                      </a:r>
                    </a:p>
                  </a:txBody>
                  <a:tcPr anchor="ctr"/>
                </a:tc>
                <a:extLst>
                  <a:ext uri="{0D108BD9-81ED-4DB2-BD59-A6C34878D82A}">
                    <a16:rowId xmlns:a16="http://schemas.microsoft.com/office/drawing/2014/main" val="1241082315"/>
                  </a:ext>
                </a:extLst>
              </a:tr>
            </a:tbl>
          </a:graphicData>
        </a:graphic>
      </p:graphicFrame>
      <p:sp>
        <p:nvSpPr>
          <p:cNvPr id="4" name="TextBox 3">
            <a:extLst>
              <a:ext uri="{FF2B5EF4-FFF2-40B4-BE49-F238E27FC236}">
                <a16:creationId xmlns:a16="http://schemas.microsoft.com/office/drawing/2014/main" id="{C992A2B2-A5D4-E180-745A-90D6F25EA60A}"/>
              </a:ext>
            </a:extLst>
          </p:cNvPr>
          <p:cNvSpPr txBox="1"/>
          <p:nvPr/>
        </p:nvSpPr>
        <p:spPr>
          <a:xfrm>
            <a:off x="712911" y="1253779"/>
            <a:ext cx="8017020" cy="276999"/>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ea typeface="Arial"/>
                <a:cs typeface="Arial"/>
              </a:rPr>
              <a:t>Yêu cầu: Thảo luận bổ sung vào dấu … và dấu hỏi chấm. Các nhóm có thể minh chứng bằng hình ảnh hiện trạng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50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5C227-480A-2441-9069-6B36258AA293}"/>
              </a:ext>
            </a:extLst>
          </p:cNvPr>
          <p:cNvSpPr txBox="1">
            <a:spLocks noGrp="1"/>
          </p:cNvSpPr>
          <p:nvPr>
            <p:ph type="title"/>
          </p:nvPr>
        </p:nvSpPr>
        <p:spPr>
          <a:xfrm>
            <a:off x="625477" y="851690"/>
            <a:ext cx="7893045" cy="490539"/>
          </a:xfrm>
          <a:prstGeom prst="rect">
            <a:avLst/>
          </a:prstGeom>
          <a:noFill/>
          <a:ln>
            <a:noFill/>
          </a:ln>
        </p:spPr>
        <p:txBody>
          <a:bodyPr vert="horz" wrap="square" lIns="91440" tIns="45720" rIns="91440" bIns="45720" anchor="t" anchorCtr="1" compatLnSpc="1">
            <a:noAutofit/>
          </a:bodyPr>
          <a:lstStyle/>
          <a:p>
            <a:pPr lvl="0" algn="ctr" defTabSz="685800">
              <a:spcBef>
                <a:spcPts val="0"/>
              </a:spcBef>
            </a:pPr>
            <a:r>
              <a:rPr lang="en-US" sz="1600" b="1">
                <a:solidFill>
                  <a:srgbClr val="337177"/>
                </a:solidFill>
                <a:latin typeface="Arial" pitchFamily="34"/>
                <a:cs typeface="Arial" pitchFamily="34"/>
              </a:rPr>
              <a:t>Thảo luận: Các lỗi kỹ thuật phổ biến gây lãng phí năng lượng</a:t>
            </a:r>
          </a:p>
        </p:txBody>
      </p:sp>
      <p:sp>
        <p:nvSpPr>
          <p:cNvPr id="3" name="TextBox 3">
            <a:extLst>
              <a:ext uri="{FF2B5EF4-FFF2-40B4-BE49-F238E27FC236}">
                <a16:creationId xmlns:a16="http://schemas.microsoft.com/office/drawing/2014/main" id="{C3FACBA3-27C7-CBD2-1D46-D618D913DE16}"/>
              </a:ext>
            </a:extLst>
          </p:cNvPr>
          <p:cNvSpPr txBox="1"/>
          <p:nvPr/>
        </p:nvSpPr>
        <p:spPr>
          <a:xfrm>
            <a:off x="391637" y="1204685"/>
            <a:ext cx="8487323" cy="307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a:solidFill>
                  <a:srgbClr val="000000"/>
                </a:solidFill>
                <a:uFillTx/>
                <a:latin typeface="Arial"/>
                <a:ea typeface="Arial"/>
                <a:cs typeface="Arial"/>
              </a:rPr>
              <a:t>Yêu cầu: Thảo luận bổ sung vào dấu hỏi chấm. Các nhóm có thể minh chứng bằng hình ảnh hiện trạng </a:t>
            </a:r>
          </a:p>
        </p:txBody>
      </p:sp>
      <p:graphicFrame>
        <p:nvGraphicFramePr>
          <p:cNvPr id="4" name="Table 4">
            <a:extLst>
              <a:ext uri="{FF2B5EF4-FFF2-40B4-BE49-F238E27FC236}">
                <a16:creationId xmlns:a16="http://schemas.microsoft.com/office/drawing/2014/main" id="{5FCDB8BF-6109-862E-F212-6305E43B1439}"/>
              </a:ext>
            </a:extLst>
          </p:cNvPr>
          <p:cNvGraphicFramePr>
            <a:graphicFrameLocks noGrp="1"/>
          </p:cNvGraphicFramePr>
          <p:nvPr/>
        </p:nvGraphicFramePr>
        <p:xfrm>
          <a:off x="491709" y="1727905"/>
          <a:ext cx="8229600" cy="3211701"/>
        </p:xfrm>
        <a:graphic>
          <a:graphicData uri="http://schemas.openxmlformats.org/drawingml/2006/table">
            <a:tbl>
              <a:tblPr>
                <a:effectLst/>
                <a:tableStyleId>{5940675A-B579-460E-94D1-54222C63F5DA}</a:tableStyleId>
              </a:tblPr>
              <a:tblGrid>
                <a:gridCol w="1497723">
                  <a:extLst>
                    <a:ext uri="{9D8B030D-6E8A-4147-A177-3AD203B41FA5}">
                      <a16:colId xmlns:a16="http://schemas.microsoft.com/office/drawing/2014/main" val="2320386929"/>
                    </a:ext>
                  </a:extLst>
                </a:gridCol>
                <a:gridCol w="2617076">
                  <a:extLst>
                    <a:ext uri="{9D8B030D-6E8A-4147-A177-3AD203B41FA5}">
                      <a16:colId xmlns:a16="http://schemas.microsoft.com/office/drawing/2014/main" val="81785040"/>
                    </a:ext>
                  </a:extLst>
                </a:gridCol>
                <a:gridCol w="2057400">
                  <a:extLst>
                    <a:ext uri="{9D8B030D-6E8A-4147-A177-3AD203B41FA5}">
                      <a16:colId xmlns:a16="http://schemas.microsoft.com/office/drawing/2014/main" val="1284444892"/>
                    </a:ext>
                  </a:extLst>
                </a:gridCol>
                <a:gridCol w="2057400">
                  <a:extLst>
                    <a:ext uri="{9D8B030D-6E8A-4147-A177-3AD203B41FA5}">
                      <a16:colId xmlns:a16="http://schemas.microsoft.com/office/drawing/2014/main" val="3238530201"/>
                    </a:ext>
                  </a:extLst>
                </a:gridCol>
              </a:tblGrid>
              <a:tr h="288986">
                <a:tc>
                  <a:txBody>
                    <a:bodyPr/>
                    <a:lstStyle/>
                    <a:p>
                      <a:pPr lvl="0" algn="ctr"/>
                      <a:r>
                        <a:rPr lang="en-US" b="1"/>
                        <a:t>Vị trí</a:t>
                      </a:r>
                    </a:p>
                  </a:txBody>
                  <a:tcPr anchor="ctr"/>
                </a:tc>
                <a:tc>
                  <a:txBody>
                    <a:bodyPr/>
                    <a:lstStyle/>
                    <a:p>
                      <a:pPr lvl="0" algn="ctr"/>
                      <a:r>
                        <a:rPr lang="en-US" b="1"/>
                        <a:t>Lỗi phổ biến</a:t>
                      </a:r>
                    </a:p>
                  </a:txBody>
                  <a:tcPr anchor="ctr"/>
                </a:tc>
                <a:tc>
                  <a:txBody>
                    <a:bodyPr/>
                    <a:lstStyle/>
                    <a:p>
                      <a:pPr lvl="0" algn="ctr"/>
                      <a:r>
                        <a:rPr lang="en-US" b="1"/>
                        <a:t>Hậu quả</a:t>
                      </a:r>
                    </a:p>
                  </a:txBody>
                  <a:tcPr anchor="ctr"/>
                </a:tc>
                <a:tc>
                  <a:txBody>
                    <a:bodyPr/>
                    <a:lstStyle/>
                    <a:p>
                      <a:pPr lvl="0" algn="ctr"/>
                      <a:r>
                        <a:rPr lang="en-US" b="1"/>
                        <a:t>Giải pháp đề xuất</a:t>
                      </a:r>
                    </a:p>
                  </a:txBody>
                  <a:tcPr anchor="ctr"/>
                </a:tc>
                <a:extLst>
                  <a:ext uri="{0D108BD9-81ED-4DB2-BD59-A6C34878D82A}">
                    <a16:rowId xmlns:a16="http://schemas.microsoft.com/office/drawing/2014/main" val="2429835901"/>
                  </a:ext>
                </a:extLst>
              </a:tr>
              <a:tr h="484650">
                <a:tc>
                  <a:txBody>
                    <a:bodyPr/>
                    <a:lstStyle/>
                    <a:p>
                      <a:pPr lvl="0"/>
                      <a:r>
                        <a:rPr lang="vi-VN"/>
                        <a:t>Bẫy hơi</a:t>
                      </a:r>
                    </a:p>
                  </a:txBody>
                  <a:tcPr anchor="ctr"/>
                </a:tc>
                <a:tc>
                  <a:txBody>
                    <a:bodyPr/>
                    <a:lstStyle/>
                    <a:p>
                      <a:pPr lvl="0"/>
                      <a:r>
                        <a:rPr lang="en-US"/>
                        <a:t>Nghẹt, rò rỉ</a:t>
                      </a:r>
                    </a:p>
                  </a:txBody>
                  <a:tcPr anchor="ctr"/>
                </a:tc>
                <a:tc>
                  <a:txBody>
                    <a:bodyPr/>
                    <a:lstStyle/>
                    <a:p>
                      <a:pPr lvl="0"/>
                      <a:r>
                        <a:rPr lang="en-US"/>
                        <a:t>?</a:t>
                      </a:r>
                      <a:endParaRPr lang="vi-VN"/>
                    </a:p>
                  </a:txBody>
                  <a:tcPr anchor="ctr"/>
                </a:tc>
                <a:tc>
                  <a:txBody>
                    <a:bodyPr/>
                    <a:lstStyle/>
                    <a:p>
                      <a:pPr lvl="0"/>
                      <a:r>
                        <a:rPr lang="en-US"/>
                        <a:t>?</a:t>
                      </a:r>
                    </a:p>
                  </a:txBody>
                  <a:tcPr anchor="ctr"/>
                </a:tc>
                <a:extLst>
                  <a:ext uri="{0D108BD9-81ED-4DB2-BD59-A6C34878D82A}">
                    <a16:rowId xmlns:a16="http://schemas.microsoft.com/office/drawing/2014/main" val="1231742160"/>
                  </a:ext>
                </a:extLst>
              </a:tr>
              <a:tr h="484650">
                <a:tc>
                  <a:txBody>
                    <a:bodyPr/>
                    <a:lstStyle/>
                    <a:p>
                      <a:pPr lvl="0"/>
                      <a:r>
                        <a:rPr lang="en-US"/>
                        <a:t>Trục sấy</a:t>
                      </a:r>
                    </a:p>
                  </a:txBody>
                  <a:tcPr anchor="ctr"/>
                </a:tc>
                <a:tc>
                  <a:txBody>
                    <a:bodyPr/>
                    <a:lstStyle/>
                    <a:p>
                      <a:pPr lvl="0"/>
                      <a:r>
                        <a:rPr lang="en-US"/>
                        <a:t>Cách nhiệt kém</a:t>
                      </a:r>
                    </a:p>
                  </a:txBody>
                  <a:tcPr anchor="ctr"/>
                </a:tc>
                <a:tc>
                  <a:txBody>
                    <a:bodyPr/>
                    <a:lstStyle/>
                    <a:p>
                      <a:pPr lvl="0"/>
                      <a:r>
                        <a:rPr lang="en-US"/>
                        <a:t>?</a:t>
                      </a:r>
                      <a:endParaRPr lang="vi-VN"/>
                    </a:p>
                  </a:txBody>
                  <a:tcPr anchor="ctr"/>
                </a:tc>
                <a:tc>
                  <a:txBody>
                    <a:bodyPr/>
                    <a:lstStyle/>
                    <a:p>
                      <a:pPr lvl="0"/>
                      <a:r>
                        <a:rPr lang="en-US"/>
                        <a:t>?</a:t>
                      </a:r>
                    </a:p>
                  </a:txBody>
                  <a:tcPr anchor="ctr"/>
                </a:tc>
                <a:extLst>
                  <a:ext uri="{0D108BD9-81ED-4DB2-BD59-A6C34878D82A}">
                    <a16:rowId xmlns:a16="http://schemas.microsoft.com/office/drawing/2014/main" val="4081255078"/>
                  </a:ext>
                </a:extLst>
              </a:tr>
              <a:tr h="484650">
                <a:tc>
                  <a:txBody>
                    <a:bodyPr/>
                    <a:lstStyle/>
                    <a:p>
                      <a:pPr lvl="0"/>
                      <a:r>
                        <a:rPr lang="en-US"/>
                        <a:t>Motor</a:t>
                      </a:r>
                    </a:p>
                  </a:txBody>
                  <a:tcPr anchor="ctr"/>
                </a:tc>
                <a:tc>
                  <a:txBody>
                    <a:bodyPr/>
                    <a:lstStyle/>
                    <a:p>
                      <a:pPr lvl="0"/>
                      <a:r>
                        <a:rPr lang="en-US"/>
                        <a:t>Không bảo trì, ma sát cao</a:t>
                      </a:r>
                    </a:p>
                  </a:txBody>
                  <a:tcPr anchor="ctr"/>
                </a:tc>
                <a:tc>
                  <a:txBody>
                    <a:bodyPr/>
                    <a:lstStyle/>
                    <a:p>
                      <a:pPr lvl="0"/>
                      <a:r>
                        <a:rPr lang="en-US"/>
                        <a:t>?</a:t>
                      </a:r>
                    </a:p>
                  </a:txBody>
                  <a:tcPr anchor="ctr"/>
                </a:tc>
                <a:tc>
                  <a:txBody>
                    <a:bodyPr/>
                    <a:lstStyle/>
                    <a:p>
                      <a:pPr lvl="0"/>
                      <a:r>
                        <a:rPr lang="en-US"/>
                        <a:t>?</a:t>
                      </a:r>
                      <a:endParaRPr lang="vi-VN"/>
                    </a:p>
                  </a:txBody>
                  <a:tcPr anchor="ctr"/>
                </a:tc>
                <a:extLst>
                  <a:ext uri="{0D108BD9-81ED-4DB2-BD59-A6C34878D82A}">
                    <a16:rowId xmlns:a16="http://schemas.microsoft.com/office/drawing/2014/main" val="4060331086"/>
                  </a:ext>
                </a:extLst>
              </a:tr>
              <a:tr h="491270">
                <a:tc>
                  <a:txBody>
                    <a:bodyPr/>
                    <a:lstStyle/>
                    <a:p>
                      <a:pPr lvl="0"/>
                      <a:r>
                        <a:rPr lang="en-US"/>
                        <a:t>Hệ thống khí nén</a:t>
                      </a:r>
                    </a:p>
                  </a:txBody>
                  <a:tcPr anchor="ctr"/>
                </a:tc>
                <a:tc>
                  <a:txBody>
                    <a:bodyPr/>
                    <a:lstStyle/>
                    <a:p>
                      <a:pPr lvl="0"/>
                      <a:r>
                        <a:rPr lang="en-US"/>
                        <a:t>Áp suất quá cao, rò rỉ</a:t>
                      </a:r>
                    </a:p>
                  </a:txBody>
                  <a:tcPr anchor="ctr"/>
                </a:tc>
                <a:tc>
                  <a:txBody>
                    <a:bodyPr/>
                    <a:lstStyle/>
                    <a:p>
                      <a:pPr lvl="0"/>
                      <a:r>
                        <a:rPr lang="en-US"/>
                        <a:t>?</a:t>
                      </a:r>
                    </a:p>
                  </a:txBody>
                  <a:tcPr anchor="ctr"/>
                </a:tc>
                <a:tc>
                  <a:txBody>
                    <a:bodyPr/>
                    <a:lstStyle/>
                    <a:p>
                      <a:pPr lvl="0"/>
                      <a:r>
                        <a:rPr lang="en-US"/>
                        <a:t>?</a:t>
                      </a:r>
                    </a:p>
                  </a:txBody>
                  <a:tcPr anchor="ctr"/>
                </a:tc>
                <a:extLst>
                  <a:ext uri="{0D108BD9-81ED-4DB2-BD59-A6C34878D82A}">
                    <a16:rowId xmlns:a16="http://schemas.microsoft.com/office/drawing/2014/main" val="2748697966"/>
                  </a:ext>
                </a:extLst>
              </a:tr>
              <a:tr h="484650">
                <a:tc>
                  <a:txBody>
                    <a:bodyPr/>
                    <a:lstStyle/>
                    <a:p>
                      <a:pPr lvl="0"/>
                      <a:r>
                        <a:rPr lang="en-US"/>
                        <a:t>Nồi nấu</a:t>
                      </a:r>
                    </a:p>
                  </a:txBody>
                  <a:tcPr anchor="ctr"/>
                </a:tc>
                <a:tc>
                  <a:txBody>
                    <a:bodyPr/>
                    <a:lstStyle/>
                    <a:p>
                      <a:pPr lvl="0"/>
                      <a:r>
                        <a:rPr lang="en-US"/>
                        <a:t>Gia nhiệt không đều</a:t>
                      </a:r>
                    </a:p>
                  </a:txBody>
                  <a:tcPr anchor="ctr"/>
                </a:tc>
                <a:tc>
                  <a:txBody>
                    <a:bodyPr/>
                    <a:lstStyle/>
                    <a:p>
                      <a:pPr lvl="0"/>
                      <a:r>
                        <a:rPr lang="en-US"/>
                        <a:t>?</a:t>
                      </a:r>
                    </a:p>
                  </a:txBody>
                  <a:tcPr anchor="ctr"/>
                </a:tc>
                <a:tc>
                  <a:txBody>
                    <a:bodyPr/>
                    <a:lstStyle/>
                    <a:p>
                      <a:pPr lvl="0"/>
                      <a:r>
                        <a:rPr lang="en-US"/>
                        <a:t>?</a:t>
                      </a:r>
                      <a:endParaRPr lang="vi-VN"/>
                    </a:p>
                  </a:txBody>
                  <a:tcPr anchor="ctr"/>
                </a:tc>
                <a:extLst>
                  <a:ext uri="{0D108BD9-81ED-4DB2-BD59-A6C34878D82A}">
                    <a16:rowId xmlns:a16="http://schemas.microsoft.com/office/drawing/2014/main" val="984770880"/>
                  </a:ext>
                </a:extLst>
              </a:tr>
              <a:tr h="484650">
                <a:tc>
                  <a:txBody>
                    <a:bodyPr/>
                    <a:lstStyle/>
                    <a:p>
                      <a:pPr lvl="0"/>
                      <a:r>
                        <a:rPr lang="en-US"/>
                        <a:t>?</a:t>
                      </a:r>
                    </a:p>
                  </a:txBody>
                  <a:tcPr anchor="ctr"/>
                </a:tc>
                <a:tc>
                  <a:txBody>
                    <a:bodyPr/>
                    <a:lstStyle/>
                    <a:p>
                      <a:pPr lvl="0"/>
                      <a:r>
                        <a:rPr lang="en-US"/>
                        <a:t>?</a:t>
                      </a:r>
                    </a:p>
                  </a:txBody>
                  <a:tcPr anchor="ctr"/>
                </a:tc>
                <a:tc>
                  <a:txBody>
                    <a:bodyPr/>
                    <a:lstStyle/>
                    <a:p>
                      <a:pPr lvl="0"/>
                      <a:r>
                        <a:rPr lang="en-US"/>
                        <a:t>?</a:t>
                      </a:r>
                    </a:p>
                  </a:txBody>
                  <a:tcPr anchor="ctr"/>
                </a:tc>
                <a:tc>
                  <a:txBody>
                    <a:bodyPr/>
                    <a:lstStyle/>
                    <a:p>
                      <a:pPr lvl="0"/>
                      <a:r>
                        <a:rPr lang="en-US"/>
                        <a:t>?</a:t>
                      </a:r>
                      <a:endParaRPr lang="vi-VN"/>
                    </a:p>
                  </a:txBody>
                  <a:tcPr anchor="ctr"/>
                </a:tc>
                <a:extLst>
                  <a:ext uri="{0D108BD9-81ED-4DB2-BD59-A6C34878D82A}">
                    <a16:rowId xmlns:a16="http://schemas.microsoft.com/office/drawing/2014/main" val="1783447496"/>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49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027278-5C76-BE23-C801-653E32C98122}"/>
              </a:ext>
            </a:extLst>
          </p:cNvPr>
          <p:cNvSpPr txBox="1">
            <a:spLocks noGrp="1"/>
          </p:cNvSpPr>
          <p:nvPr>
            <p:ph type="title"/>
          </p:nvPr>
        </p:nvSpPr>
        <p:spPr>
          <a:xfrm>
            <a:off x="248085" y="886300"/>
            <a:ext cx="8089897"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600" b="1">
                <a:solidFill>
                  <a:srgbClr val="337177"/>
                </a:solidFill>
                <a:latin typeface="Arial" pitchFamily="34"/>
              </a:rPr>
              <a:t>Tiêu hao năng lượng cho một số loại hình sản phẩm </a:t>
            </a:r>
            <a:endParaRPr lang="en-US" sz="1600" b="1">
              <a:solidFill>
                <a:srgbClr val="337177"/>
              </a:solidFill>
              <a:latin typeface="Arial"/>
            </a:endParaRPr>
          </a:p>
        </p:txBody>
      </p:sp>
      <p:graphicFrame>
        <p:nvGraphicFramePr>
          <p:cNvPr id="3" name="Table 3">
            <a:extLst>
              <a:ext uri="{FF2B5EF4-FFF2-40B4-BE49-F238E27FC236}">
                <a16:creationId xmlns:a16="http://schemas.microsoft.com/office/drawing/2014/main" id="{26A20328-C6F9-C26B-9B1D-8F93A68B3FCF}"/>
              </a:ext>
            </a:extLst>
          </p:cNvPr>
          <p:cNvGraphicFramePr>
            <a:graphicFrameLocks noGrp="1"/>
          </p:cNvGraphicFramePr>
          <p:nvPr/>
        </p:nvGraphicFramePr>
        <p:xfrm>
          <a:off x="201478" y="2028248"/>
          <a:ext cx="4471260" cy="2151647"/>
        </p:xfrm>
        <a:graphic>
          <a:graphicData uri="http://schemas.openxmlformats.org/drawingml/2006/table">
            <a:tbl>
              <a:tblPr>
                <a:effectLst/>
                <a:tableStyleId>{12ACAA50-B3C0-4FEF-8DD3-66675128A787}</a:tableStyleId>
              </a:tblPr>
              <a:tblGrid>
                <a:gridCol w="450168">
                  <a:extLst>
                    <a:ext uri="{9D8B030D-6E8A-4147-A177-3AD203B41FA5}">
                      <a16:colId xmlns:a16="http://schemas.microsoft.com/office/drawing/2014/main" val="4003318783"/>
                    </a:ext>
                  </a:extLst>
                </a:gridCol>
                <a:gridCol w="1986140">
                  <a:extLst>
                    <a:ext uri="{9D8B030D-6E8A-4147-A177-3AD203B41FA5}">
                      <a16:colId xmlns:a16="http://schemas.microsoft.com/office/drawing/2014/main" val="571580148"/>
                    </a:ext>
                  </a:extLst>
                </a:gridCol>
                <a:gridCol w="950582">
                  <a:extLst>
                    <a:ext uri="{9D8B030D-6E8A-4147-A177-3AD203B41FA5}">
                      <a16:colId xmlns:a16="http://schemas.microsoft.com/office/drawing/2014/main" val="2215894163"/>
                    </a:ext>
                  </a:extLst>
                </a:gridCol>
                <a:gridCol w="1084368">
                  <a:extLst>
                    <a:ext uri="{9D8B030D-6E8A-4147-A177-3AD203B41FA5}">
                      <a16:colId xmlns:a16="http://schemas.microsoft.com/office/drawing/2014/main" val="560955871"/>
                    </a:ext>
                  </a:extLst>
                </a:gridCol>
              </a:tblGrid>
              <a:tr h="419993">
                <a:tc>
                  <a:txBody>
                    <a:bodyPr/>
                    <a:lstStyle/>
                    <a:p>
                      <a:pPr lvl="0" algn="ctr">
                        <a:lnSpc>
                          <a:spcPct val="115000"/>
                        </a:lnSpc>
                        <a:spcBef>
                          <a:spcPts val="200"/>
                        </a:spcBef>
                        <a:spcAft>
                          <a:spcPts val="200"/>
                        </a:spcAft>
                      </a:pPr>
                      <a:r>
                        <a:rPr lang="en-GB" sz="1200"/>
                        <a:t>Stt</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nSpc>
                          <a:spcPct val="115000"/>
                        </a:lnSpc>
                        <a:spcBef>
                          <a:spcPts val="200"/>
                        </a:spcBef>
                        <a:spcAft>
                          <a:spcPts val="200"/>
                        </a:spcAft>
                      </a:pPr>
                      <a:r>
                        <a:rPr lang="en-GB" sz="1200"/>
                        <a:t>Nguyên, nhiên, vật liệu</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en-GB" sz="1200"/>
                        <a:t>Đơn</a:t>
                      </a:r>
                      <a:endParaRPr lang="en-US" sz="1200"/>
                    </a:p>
                    <a:p>
                      <a:pPr lvl="0" algn="ctr">
                        <a:lnSpc>
                          <a:spcPct val="115000"/>
                        </a:lnSpc>
                        <a:spcBef>
                          <a:spcPts val="200"/>
                        </a:spcBef>
                        <a:spcAft>
                          <a:spcPts val="200"/>
                        </a:spcAft>
                      </a:pPr>
                      <a:r>
                        <a:rPr lang="en-GB" sz="1200"/>
                        <a:t>vị</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vi-VN" sz="1200"/>
                        <a:t>Giá trị</a:t>
                      </a: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nchor="b"/>
                </a:tc>
                <a:extLst>
                  <a:ext uri="{0D108BD9-81ED-4DB2-BD59-A6C34878D82A}">
                    <a16:rowId xmlns:a16="http://schemas.microsoft.com/office/drawing/2014/main" val="637025100"/>
                  </a:ext>
                </a:extLst>
              </a:tr>
              <a:tr h="209553">
                <a:tc>
                  <a:txBody>
                    <a:bodyPr/>
                    <a:lstStyle/>
                    <a:p>
                      <a:pPr lvl="0" algn="ctr">
                        <a:lnSpc>
                          <a:spcPct val="115000"/>
                        </a:lnSpc>
                        <a:spcBef>
                          <a:spcPts val="200"/>
                        </a:spcBef>
                        <a:spcAft>
                          <a:spcPts val="200"/>
                        </a:spcAft>
                      </a:pPr>
                      <a:r>
                        <a:rPr lang="en-GB" sz="1200"/>
                        <a:t>I</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nSpc>
                          <a:spcPct val="115000"/>
                        </a:lnSpc>
                        <a:spcBef>
                          <a:spcPts val="200"/>
                        </a:spcBef>
                        <a:spcAft>
                          <a:spcPts val="200"/>
                        </a:spcAft>
                      </a:pPr>
                      <a:r>
                        <a:rPr lang="en-GB" sz="1200"/>
                        <a:t>Nguyên liệu </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nchor="b"/>
                </a:tc>
                <a:extLst>
                  <a:ext uri="{0D108BD9-81ED-4DB2-BD59-A6C34878D82A}">
                    <a16:rowId xmlns:a16="http://schemas.microsoft.com/office/drawing/2014/main" val="4275817625"/>
                  </a:ext>
                </a:extLst>
              </a:tr>
              <a:tr h="209553">
                <a:tc>
                  <a:txBody>
                    <a:bodyPr/>
                    <a:lstStyle/>
                    <a:p>
                      <a:pPr lvl="0" algn="ctr">
                        <a:lnSpc>
                          <a:spcPct val="115000"/>
                        </a:lnSpc>
                        <a:spcBef>
                          <a:spcPts val="200"/>
                        </a:spcBef>
                        <a:spcAft>
                          <a:spcPts val="200"/>
                        </a:spcAft>
                      </a:pPr>
                      <a:r>
                        <a:rPr lang="en-GB" sz="1200"/>
                        <a:t>1</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nSpc>
                          <a:spcPct val="115000"/>
                        </a:lnSpc>
                        <a:spcBef>
                          <a:spcPts val="200"/>
                        </a:spcBef>
                        <a:spcAft>
                          <a:spcPts val="200"/>
                        </a:spcAft>
                      </a:pPr>
                      <a:r>
                        <a:rPr lang="en-GB" sz="1200"/>
                        <a:t>Keo, bạch đàn (Độ khô 50%)</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vi-VN" sz="1200"/>
                        <a:t>Kg/tấn</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en-GB" sz="1200"/>
                        <a:t>4.180,00</a:t>
                      </a:r>
                      <a:endParaRPr lang="en-US" sz="1200">
                        <a:solidFill>
                          <a:srgbClr val="333333"/>
                        </a:solidFill>
                        <a:latin typeface="Arial" pitchFamily="34"/>
                        <a:ea typeface="Times New Roman" pitchFamily="18"/>
                        <a:cs typeface="Times New Roman" pitchFamily="18"/>
                      </a:endParaRPr>
                    </a:p>
                  </a:txBody>
                  <a:tcPr marL="68580" marR="68580" marT="0" marB="0" anchor="b"/>
                </a:tc>
                <a:extLst>
                  <a:ext uri="{0D108BD9-81ED-4DB2-BD59-A6C34878D82A}">
                    <a16:rowId xmlns:a16="http://schemas.microsoft.com/office/drawing/2014/main" val="3177227488"/>
                  </a:ext>
                </a:extLst>
              </a:tr>
              <a:tr h="209553">
                <a:tc>
                  <a:txBody>
                    <a:bodyPr/>
                    <a:lstStyle/>
                    <a:p>
                      <a:pPr lvl="0" algn="ctr">
                        <a:lnSpc>
                          <a:spcPct val="115000"/>
                        </a:lnSpc>
                        <a:spcBef>
                          <a:spcPts val="200"/>
                        </a:spcBef>
                        <a:spcAft>
                          <a:spcPts val="200"/>
                        </a:spcAft>
                      </a:pPr>
                      <a:r>
                        <a:rPr lang="en-GB" sz="1200"/>
                        <a:t>II</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nSpc>
                          <a:spcPct val="115000"/>
                        </a:lnSpc>
                        <a:spcBef>
                          <a:spcPts val="200"/>
                        </a:spcBef>
                        <a:spcAft>
                          <a:spcPts val="200"/>
                        </a:spcAft>
                      </a:pPr>
                      <a:r>
                        <a:rPr lang="en-GB" sz="1200"/>
                        <a:t>Nhiên liệu </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nchor="b"/>
                </a:tc>
                <a:extLst>
                  <a:ext uri="{0D108BD9-81ED-4DB2-BD59-A6C34878D82A}">
                    <a16:rowId xmlns:a16="http://schemas.microsoft.com/office/drawing/2014/main" val="3162846637"/>
                  </a:ext>
                </a:extLst>
              </a:tr>
              <a:tr h="209553">
                <a:tc>
                  <a:txBody>
                    <a:bodyPr/>
                    <a:lstStyle/>
                    <a:p>
                      <a:pPr lvl="0" algn="ctr">
                        <a:lnSpc>
                          <a:spcPct val="115000"/>
                        </a:lnSpc>
                        <a:spcBef>
                          <a:spcPts val="200"/>
                        </a:spcBef>
                        <a:spcAft>
                          <a:spcPts val="200"/>
                        </a:spcAft>
                      </a:pPr>
                      <a:r>
                        <a:rPr lang="en-GB" sz="1200"/>
                        <a:t>1</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nSpc>
                          <a:spcPct val="115000"/>
                        </a:lnSpc>
                        <a:spcBef>
                          <a:spcPts val="200"/>
                        </a:spcBef>
                        <a:spcAft>
                          <a:spcPts val="200"/>
                        </a:spcAft>
                      </a:pPr>
                      <a:r>
                        <a:rPr lang="en-GB" sz="1200"/>
                        <a:t>Điện </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vi-VN" sz="1200"/>
                        <a:t>MWh/tấn</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en-GB" sz="1200"/>
                        <a:t>0,32</a:t>
                      </a:r>
                      <a:endParaRPr lang="en-US" sz="1200">
                        <a:solidFill>
                          <a:srgbClr val="333333"/>
                        </a:solidFill>
                        <a:latin typeface="Arial" pitchFamily="34"/>
                        <a:ea typeface="Times New Roman" pitchFamily="18"/>
                        <a:cs typeface="Times New Roman" pitchFamily="18"/>
                      </a:endParaRPr>
                    </a:p>
                  </a:txBody>
                  <a:tcPr marL="68580" marR="68580" marT="0" marB="0" anchor="b"/>
                </a:tc>
                <a:extLst>
                  <a:ext uri="{0D108BD9-81ED-4DB2-BD59-A6C34878D82A}">
                    <a16:rowId xmlns:a16="http://schemas.microsoft.com/office/drawing/2014/main" val="2653292769"/>
                  </a:ext>
                </a:extLst>
              </a:tr>
              <a:tr h="247646">
                <a:tc>
                  <a:txBody>
                    <a:bodyPr/>
                    <a:lstStyle/>
                    <a:p>
                      <a:pPr lvl="0" algn="ctr">
                        <a:lnSpc>
                          <a:spcPct val="115000"/>
                        </a:lnSpc>
                        <a:spcBef>
                          <a:spcPts val="200"/>
                        </a:spcBef>
                        <a:spcAft>
                          <a:spcPts val="200"/>
                        </a:spcAft>
                      </a:pPr>
                      <a:r>
                        <a:rPr lang="en-GB" sz="1200"/>
                        <a:t>2</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nSpc>
                          <a:spcPct val="115000"/>
                        </a:lnSpc>
                        <a:spcBef>
                          <a:spcPts val="200"/>
                        </a:spcBef>
                        <a:spcAft>
                          <a:spcPts val="200"/>
                        </a:spcAft>
                      </a:pPr>
                      <a:r>
                        <a:rPr lang="en-GB" sz="1200"/>
                        <a:t>Nước</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vi-VN" sz="1200"/>
                        <a:t>M3/tấn</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en-GB" sz="1200"/>
                        <a:t>45,0</a:t>
                      </a:r>
                      <a:endParaRPr lang="en-US" sz="1200">
                        <a:solidFill>
                          <a:srgbClr val="333333"/>
                        </a:solidFill>
                        <a:latin typeface="Arial" pitchFamily="34"/>
                        <a:ea typeface="Times New Roman" pitchFamily="18"/>
                        <a:cs typeface="Times New Roman" pitchFamily="18"/>
                      </a:endParaRPr>
                    </a:p>
                  </a:txBody>
                  <a:tcPr marL="68580" marR="68580" marT="0" marB="0" anchor="b"/>
                </a:tc>
                <a:extLst>
                  <a:ext uri="{0D108BD9-81ED-4DB2-BD59-A6C34878D82A}">
                    <a16:rowId xmlns:a16="http://schemas.microsoft.com/office/drawing/2014/main" val="588135720"/>
                  </a:ext>
                </a:extLst>
              </a:tr>
              <a:tr h="209553">
                <a:tc>
                  <a:txBody>
                    <a:bodyPr/>
                    <a:lstStyle/>
                    <a:p>
                      <a:pPr lvl="0" algn="ctr">
                        <a:lnSpc>
                          <a:spcPct val="115000"/>
                        </a:lnSpc>
                        <a:spcBef>
                          <a:spcPts val="200"/>
                        </a:spcBef>
                        <a:spcAft>
                          <a:spcPts val="200"/>
                        </a:spcAft>
                      </a:pPr>
                      <a:r>
                        <a:rPr lang="en-GB" sz="1200"/>
                        <a:t>3</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nSpc>
                          <a:spcPct val="115000"/>
                        </a:lnSpc>
                        <a:spcBef>
                          <a:spcPts val="200"/>
                        </a:spcBef>
                        <a:spcAft>
                          <a:spcPts val="200"/>
                        </a:spcAft>
                      </a:pPr>
                      <a:r>
                        <a:rPr lang="en-GB" sz="1200"/>
                        <a:t>Hơi cho chưng bốc</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vi-VN" sz="1200"/>
                        <a:t>Tấn/tấn</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en-GB" sz="1200"/>
                        <a:t>2,10</a:t>
                      </a:r>
                      <a:endParaRPr lang="en-US" sz="1200">
                        <a:solidFill>
                          <a:srgbClr val="333333"/>
                        </a:solidFill>
                        <a:latin typeface="Arial" pitchFamily="34"/>
                        <a:ea typeface="Times New Roman" pitchFamily="18"/>
                        <a:cs typeface="Times New Roman" pitchFamily="18"/>
                      </a:endParaRPr>
                    </a:p>
                  </a:txBody>
                  <a:tcPr marL="68580" marR="68580" marT="0" marB="0" anchor="b"/>
                </a:tc>
                <a:extLst>
                  <a:ext uri="{0D108BD9-81ED-4DB2-BD59-A6C34878D82A}">
                    <a16:rowId xmlns:a16="http://schemas.microsoft.com/office/drawing/2014/main" val="2274109346"/>
                  </a:ext>
                </a:extLst>
              </a:tr>
              <a:tr h="209553">
                <a:tc>
                  <a:txBody>
                    <a:bodyPr/>
                    <a:lstStyle/>
                    <a:p>
                      <a:pPr lvl="0" algn="ctr">
                        <a:lnSpc>
                          <a:spcPct val="115000"/>
                        </a:lnSpc>
                        <a:spcBef>
                          <a:spcPts val="200"/>
                        </a:spcBef>
                        <a:spcAft>
                          <a:spcPts val="200"/>
                        </a:spcAft>
                      </a:pPr>
                      <a:r>
                        <a:rPr lang="en-GB" sz="1200"/>
                        <a:t>4</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nSpc>
                          <a:spcPct val="115000"/>
                        </a:lnSpc>
                        <a:spcBef>
                          <a:spcPts val="200"/>
                        </a:spcBef>
                        <a:spcAft>
                          <a:spcPts val="200"/>
                        </a:spcAft>
                      </a:pPr>
                      <a:r>
                        <a:rPr lang="en-GB" sz="1200"/>
                        <a:t>Hơi cho nấu bột</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vi-VN" sz="1200"/>
                        <a:t>Tấn/tấn</a:t>
                      </a:r>
                      <a:endParaRPr lang="en-US" sz="1200">
                        <a:solidFill>
                          <a:srgbClr val="333333"/>
                        </a:solidFill>
                        <a:latin typeface="Arial" pitchFamily="34"/>
                        <a:ea typeface="Times New Roman" pitchFamily="18"/>
                        <a:cs typeface="Times New Roman" pitchFamily="18"/>
                      </a:endParaRPr>
                    </a:p>
                  </a:txBody>
                  <a:tcPr marL="68580" marR="68580" marT="0" marB="0" anchor="b"/>
                </a:tc>
                <a:tc>
                  <a:txBody>
                    <a:bodyPr/>
                    <a:lstStyle/>
                    <a:p>
                      <a:pPr lvl="0" algn="ctr">
                        <a:lnSpc>
                          <a:spcPct val="115000"/>
                        </a:lnSpc>
                        <a:spcBef>
                          <a:spcPts val="200"/>
                        </a:spcBef>
                        <a:spcAft>
                          <a:spcPts val="200"/>
                        </a:spcAft>
                      </a:pPr>
                      <a:r>
                        <a:rPr lang="en-GB" sz="1200"/>
                        <a:t>1,78</a:t>
                      </a:r>
                      <a:endParaRPr lang="en-US" sz="1200">
                        <a:solidFill>
                          <a:srgbClr val="333333"/>
                        </a:solidFill>
                        <a:latin typeface="Arial" pitchFamily="34"/>
                        <a:ea typeface="Times New Roman" pitchFamily="18"/>
                        <a:cs typeface="Times New Roman" pitchFamily="18"/>
                      </a:endParaRPr>
                    </a:p>
                  </a:txBody>
                  <a:tcPr marL="68580" marR="68580" marT="0" marB="0" anchor="b"/>
                </a:tc>
                <a:extLst>
                  <a:ext uri="{0D108BD9-81ED-4DB2-BD59-A6C34878D82A}">
                    <a16:rowId xmlns:a16="http://schemas.microsoft.com/office/drawing/2014/main" val="1053438784"/>
                  </a:ext>
                </a:extLst>
              </a:tr>
            </a:tbl>
          </a:graphicData>
        </a:graphic>
      </p:graphicFrame>
      <p:sp>
        <p:nvSpPr>
          <p:cNvPr id="4" name="TextBox 5">
            <a:extLst>
              <a:ext uri="{FF2B5EF4-FFF2-40B4-BE49-F238E27FC236}">
                <a16:creationId xmlns:a16="http://schemas.microsoft.com/office/drawing/2014/main" id="{46C501B6-48F8-C585-A7CA-096B40C4352F}"/>
              </a:ext>
            </a:extLst>
          </p:cNvPr>
          <p:cNvSpPr txBox="1"/>
          <p:nvPr/>
        </p:nvSpPr>
        <p:spPr>
          <a:xfrm>
            <a:off x="201478" y="1425074"/>
            <a:ext cx="4091555" cy="461662"/>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1" i="0" u="none" strike="noStrike" kern="0" cap="none" spc="0" baseline="0">
                <a:solidFill>
                  <a:srgbClr val="000000"/>
                </a:solidFill>
                <a:uFillTx/>
                <a:latin typeface="Arial"/>
                <a:ea typeface="Times New Roman" pitchFamily="18"/>
                <a:cs typeface="Times New Roman" pitchFamily="18"/>
              </a:rPr>
              <a:t>Định mức Nguyên – nhiên vật liệu để sản xuất 1 tấn bột hóa học tẩy trắng:</a:t>
            </a:r>
            <a:endParaRPr lang="en-US" sz="1200" b="1" i="0" u="none" strike="noStrike" kern="0" cap="none" spc="0" baseline="0">
              <a:solidFill>
                <a:srgbClr val="000000"/>
              </a:solidFill>
              <a:uFillTx/>
              <a:latin typeface="Arial"/>
              <a:ea typeface="Arial"/>
              <a:cs typeface="Arial"/>
            </a:endParaRPr>
          </a:p>
        </p:txBody>
      </p:sp>
      <p:graphicFrame>
        <p:nvGraphicFramePr>
          <p:cNvPr id="5" name="Table 6">
            <a:extLst>
              <a:ext uri="{FF2B5EF4-FFF2-40B4-BE49-F238E27FC236}">
                <a16:creationId xmlns:a16="http://schemas.microsoft.com/office/drawing/2014/main" id="{4B125E94-1FB6-0452-0438-22B57AFCEBA3}"/>
              </a:ext>
            </a:extLst>
          </p:cNvPr>
          <p:cNvGraphicFramePr>
            <a:graphicFrameLocks noGrp="1"/>
          </p:cNvGraphicFramePr>
          <p:nvPr/>
        </p:nvGraphicFramePr>
        <p:xfrm>
          <a:off x="4781233" y="2028248"/>
          <a:ext cx="4300779" cy="2729484"/>
        </p:xfrm>
        <a:graphic>
          <a:graphicData uri="http://schemas.openxmlformats.org/drawingml/2006/table">
            <a:tbl>
              <a:tblPr firstRow="1" firstCol="1" lastRow="1" lastCol="1" bandRow="1" bandCol="1">
                <a:effectLst/>
                <a:tableStyleId>{12ACAA50-B3C0-4FEF-8DD3-66675128A787}</a:tableStyleId>
              </a:tblPr>
              <a:tblGrid>
                <a:gridCol w="550185">
                  <a:extLst>
                    <a:ext uri="{9D8B030D-6E8A-4147-A177-3AD203B41FA5}">
                      <a16:colId xmlns:a16="http://schemas.microsoft.com/office/drawing/2014/main" val="3399833701"/>
                    </a:ext>
                  </a:extLst>
                </a:gridCol>
                <a:gridCol w="1702557">
                  <a:extLst>
                    <a:ext uri="{9D8B030D-6E8A-4147-A177-3AD203B41FA5}">
                      <a16:colId xmlns:a16="http://schemas.microsoft.com/office/drawing/2014/main" val="3745467071"/>
                    </a:ext>
                  </a:extLst>
                </a:gridCol>
                <a:gridCol w="682965">
                  <a:extLst>
                    <a:ext uri="{9D8B030D-6E8A-4147-A177-3AD203B41FA5}">
                      <a16:colId xmlns:a16="http://schemas.microsoft.com/office/drawing/2014/main" val="3646020415"/>
                    </a:ext>
                  </a:extLst>
                </a:gridCol>
                <a:gridCol w="1365071">
                  <a:extLst>
                    <a:ext uri="{9D8B030D-6E8A-4147-A177-3AD203B41FA5}">
                      <a16:colId xmlns:a16="http://schemas.microsoft.com/office/drawing/2014/main" val="3467556295"/>
                    </a:ext>
                  </a:extLst>
                </a:gridCol>
              </a:tblGrid>
              <a:tr h="0">
                <a:tc>
                  <a:txBody>
                    <a:bodyPr/>
                    <a:lstStyle/>
                    <a:p>
                      <a:pPr lvl="0" algn="ctr">
                        <a:lnSpc>
                          <a:spcPct val="115000"/>
                        </a:lnSpc>
                        <a:spcBef>
                          <a:spcPts val="200"/>
                        </a:spcBef>
                        <a:spcAft>
                          <a:spcPts val="200"/>
                        </a:spcAft>
                      </a:pPr>
                      <a:r>
                        <a:rPr lang="vi-VN" sz="1200" b="1"/>
                        <a:t>STT</a:t>
                      </a:r>
                      <a:endParaRPr lang="en-US" sz="1200" b="1">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b="1"/>
                        <a:t>Tên nguyên vật liệu</a:t>
                      </a:r>
                      <a:endParaRPr lang="en-US" sz="1200" b="1">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b="1"/>
                        <a:t>Đơn vị</a:t>
                      </a:r>
                      <a:endParaRPr lang="en-US" sz="1200" b="1">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b="1"/>
                        <a:t>Định mức tiêu hao</a:t>
                      </a:r>
                      <a:endParaRPr lang="en-US" sz="1200" b="1">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1764760029"/>
                  </a:ext>
                </a:extLst>
              </a:tr>
              <a:tr h="0">
                <a:tc>
                  <a:txBody>
                    <a:bodyPr/>
                    <a:lstStyle/>
                    <a:p>
                      <a:pPr lvl="0" algn="ctr">
                        <a:lnSpc>
                          <a:spcPct val="115000"/>
                        </a:lnSpc>
                        <a:spcBef>
                          <a:spcPts val="200"/>
                        </a:spcBef>
                        <a:spcAft>
                          <a:spcPts val="200"/>
                        </a:spcAft>
                      </a:pPr>
                      <a:r>
                        <a:rPr lang="en-GB" sz="1200"/>
                        <a:t>I</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Nguyên liệu chính </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3784936673"/>
                  </a:ext>
                </a:extLst>
              </a:tr>
              <a:tr h="0">
                <a:tc>
                  <a:txBody>
                    <a:bodyPr/>
                    <a:lstStyle/>
                    <a:p>
                      <a:pPr lvl="0" algn="ctr">
                        <a:lnSpc>
                          <a:spcPct val="115000"/>
                        </a:lnSpc>
                        <a:spcBef>
                          <a:spcPts val="200"/>
                        </a:spcBef>
                        <a:spcAft>
                          <a:spcPts val="200"/>
                        </a:spcAft>
                      </a:pPr>
                      <a:r>
                        <a:rPr lang="en-GB" sz="1200"/>
                        <a:t>1</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Gỗ keo, bạch đàn, (50% độ khô)</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Tấn</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2,8</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1330106038"/>
                  </a:ext>
                </a:extLst>
              </a:tr>
              <a:tr h="0">
                <a:tc>
                  <a:txBody>
                    <a:bodyPr/>
                    <a:lstStyle/>
                    <a:p>
                      <a:pPr lvl="0" algn="ctr">
                        <a:lnSpc>
                          <a:spcPct val="115000"/>
                        </a:lnSpc>
                        <a:spcBef>
                          <a:spcPts val="200"/>
                        </a:spcBef>
                        <a:spcAft>
                          <a:spcPts val="200"/>
                        </a:spcAft>
                      </a:pPr>
                      <a:r>
                        <a:rPr lang="en-GB" sz="1200"/>
                        <a:t>II</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Hoá chất</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1858339362"/>
                  </a:ext>
                </a:extLst>
              </a:tr>
              <a:tr h="0">
                <a:tc>
                  <a:txBody>
                    <a:bodyPr/>
                    <a:lstStyle/>
                    <a:p>
                      <a:pPr lvl="0" algn="ctr">
                        <a:lnSpc>
                          <a:spcPct val="115000"/>
                        </a:lnSpc>
                        <a:spcBef>
                          <a:spcPts val="200"/>
                        </a:spcBef>
                        <a:spcAft>
                          <a:spcPts val="200"/>
                        </a:spcAft>
                      </a:pPr>
                      <a:r>
                        <a:rPr lang="en-GB" sz="1200"/>
                        <a:t>1</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NaOH</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kg</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47</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2154150614"/>
                  </a:ext>
                </a:extLst>
              </a:tr>
              <a:tr h="159389">
                <a:tc>
                  <a:txBody>
                    <a:bodyPr/>
                    <a:lstStyle/>
                    <a:p>
                      <a:pPr lvl="0" algn="ctr">
                        <a:lnSpc>
                          <a:spcPct val="115000"/>
                        </a:lnSpc>
                        <a:spcBef>
                          <a:spcPts val="200"/>
                        </a:spcBef>
                        <a:spcAft>
                          <a:spcPts val="200"/>
                        </a:spcAft>
                      </a:pPr>
                      <a:r>
                        <a:rPr lang="en-GB" sz="1200"/>
                        <a:t>2</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 (H</a:t>
                      </a:r>
                      <a:r>
                        <a:rPr lang="en-GB" sz="1200" baseline="-25000"/>
                        <a:t>2</a:t>
                      </a:r>
                      <a:r>
                        <a:rPr lang="en-GB" sz="1200"/>
                        <a:t>O</a:t>
                      </a:r>
                      <a:r>
                        <a:rPr lang="en-GB" sz="1200" baseline="-25000"/>
                        <a:t>2</a:t>
                      </a:r>
                      <a:r>
                        <a:rPr lang="en-GB" sz="1200"/>
                        <a:t> 50%)</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kg</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80</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2493549737"/>
                  </a:ext>
                </a:extLst>
              </a:tr>
              <a:tr h="0">
                <a:tc>
                  <a:txBody>
                    <a:bodyPr/>
                    <a:lstStyle/>
                    <a:p>
                      <a:pPr lvl="0" algn="ctr">
                        <a:lnSpc>
                          <a:spcPct val="115000"/>
                        </a:lnSpc>
                        <a:spcBef>
                          <a:spcPts val="200"/>
                        </a:spcBef>
                        <a:spcAft>
                          <a:spcPts val="200"/>
                        </a:spcAft>
                      </a:pPr>
                      <a:r>
                        <a:rPr lang="en-GB" sz="1200"/>
                        <a:t>3</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 Na2SiO3</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kg</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60</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1642476646"/>
                  </a:ext>
                </a:extLst>
              </a:tr>
              <a:tr h="0">
                <a:tc>
                  <a:txBody>
                    <a:bodyPr/>
                    <a:lstStyle/>
                    <a:p>
                      <a:pPr lvl="0" algn="ctr">
                        <a:lnSpc>
                          <a:spcPct val="115000"/>
                        </a:lnSpc>
                        <a:spcBef>
                          <a:spcPts val="200"/>
                        </a:spcBef>
                        <a:spcAft>
                          <a:spcPts val="200"/>
                        </a:spcAft>
                      </a:pPr>
                      <a:r>
                        <a:rPr lang="en-GB" sz="1200"/>
                        <a:t>4</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DTPA</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kg</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6</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4258099015"/>
                  </a:ext>
                </a:extLst>
              </a:tr>
              <a:tr h="0">
                <a:tc>
                  <a:txBody>
                    <a:bodyPr/>
                    <a:lstStyle/>
                    <a:p>
                      <a:pPr lvl="0" algn="ctr">
                        <a:lnSpc>
                          <a:spcPct val="115000"/>
                        </a:lnSpc>
                        <a:spcBef>
                          <a:spcPts val="200"/>
                        </a:spcBef>
                        <a:spcAft>
                          <a:spcPts val="200"/>
                        </a:spcAft>
                      </a:pPr>
                      <a:r>
                        <a:rPr lang="en-GB" sz="1200"/>
                        <a:t>III</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Nhiên liệu, năng lượng </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 </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1505900346"/>
                  </a:ext>
                </a:extLst>
              </a:tr>
              <a:tr h="0">
                <a:tc>
                  <a:txBody>
                    <a:bodyPr/>
                    <a:lstStyle/>
                    <a:p>
                      <a:pPr lvl="0" algn="ctr">
                        <a:lnSpc>
                          <a:spcPct val="115000"/>
                        </a:lnSpc>
                        <a:spcBef>
                          <a:spcPts val="200"/>
                        </a:spcBef>
                        <a:spcAft>
                          <a:spcPts val="200"/>
                        </a:spcAft>
                      </a:pPr>
                      <a:r>
                        <a:rPr lang="en-GB" sz="1200"/>
                        <a:t>1</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Than </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kg</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200</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445732637"/>
                  </a:ext>
                </a:extLst>
              </a:tr>
              <a:tr h="0">
                <a:tc>
                  <a:txBody>
                    <a:bodyPr/>
                    <a:lstStyle/>
                    <a:p>
                      <a:pPr lvl="0" algn="ctr">
                        <a:lnSpc>
                          <a:spcPct val="115000"/>
                        </a:lnSpc>
                        <a:spcBef>
                          <a:spcPts val="200"/>
                        </a:spcBef>
                        <a:spcAft>
                          <a:spcPts val="200"/>
                        </a:spcAft>
                      </a:pPr>
                      <a:r>
                        <a:rPr lang="en-GB" sz="1200"/>
                        <a:t>2</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Điện </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Kwh</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1200</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1959553525"/>
                  </a:ext>
                </a:extLst>
              </a:tr>
              <a:tr h="0">
                <a:tc>
                  <a:txBody>
                    <a:bodyPr/>
                    <a:lstStyle/>
                    <a:p>
                      <a:pPr lvl="0" algn="ctr">
                        <a:lnSpc>
                          <a:spcPct val="115000"/>
                        </a:lnSpc>
                        <a:spcBef>
                          <a:spcPts val="200"/>
                        </a:spcBef>
                        <a:spcAft>
                          <a:spcPts val="200"/>
                        </a:spcAft>
                      </a:pPr>
                      <a:r>
                        <a:rPr lang="en-GB" sz="1200"/>
                        <a:t>3</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nSpc>
                          <a:spcPct val="115000"/>
                        </a:lnSpc>
                        <a:spcBef>
                          <a:spcPts val="200"/>
                        </a:spcBef>
                        <a:spcAft>
                          <a:spcPts val="200"/>
                        </a:spcAft>
                      </a:pPr>
                      <a:r>
                        <a:rPr lang="en-GB" sz="1200"/>
                        <a:t>Nước </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m3</a:t>
                      </a:r>
                      <a:endParaRPr lang="en-US" sz="1200">
                        <a:solidFill>
                          <a:srgbClr val="333333"/>
                        </a:solidFill>
                        <a:latin typeface="Arial" pitchFamily="34"/>
                        <a:ea typeface="Times New Roman" pitchFamily="18"/>
                        <a:cs typeface="Times New Roman" pitchFamily="18"/>
                      </a:endParaRPr>
                    </a:p>
                  </a:txBody>
                  <a:tcPr marL="68580" marR="68580" marT="0" marB="0"/>
                </a:tc>
                <a:tc>
                  <a:txBody>
                    <a:bodyPr/>
                    <a:lstStyle/>
                    <a:p>
                      <a:pPr lvl="0" algn="ctr">
                        <a:lnSpc>
                          <a:spcPct val="115000"/>
                        </a:lnSpc>
                        <a:spcBef>
                          <a:spcPts val="200"/>
                        </a:spcBef>
                        <a:spcAft>
                          <a:spcPts val="200"/>
                        </a:spcAft>
                      </a:pPr>
                      <a:r>
                        <a:rPr lang="en-GB" sz="1200"/>
                        <a:t>20</a:t>
                      </a:r>
                      <a:endParaRPr lang="en-US" sz="1200">
                        <a:solidFill>
                          <a:srgbClr val="333333"/>
                        </a:solidFill>
                        <a:latin typeface="Arial" pitchFamily="34"/>
                        <a:ea typeface="Times New Roman" pitchFamily="18"/>
                        <a:cs typeface="Times New Roman" pitchFamily="18"/>
                      </a:endParaRPr>
                    </a:p>
                  </a:txBody>
                  <a:tcPr marL="68580" marR="68580" marT="0" marB="0"/>
                </a:tc>
                <a:extLst>
                  <a:ext uri="{0D108BD9-81ED-4DB2-BD59-A6C34878D82A}">
                    <a16:rowId xmlns:a16="http://schemas.microsoft.com/office/drawing/2014/main" val="1445388713"/>
                  </a:ext>
                </a:extLst>
              </a:tr>
            </a:tbl>
          </a:graphicData>
        </a:graphic>
      </p:graphicFrame>
      <p:sp>
        <p:nvSpPr>
          <p:cNvPr id="6" name="TextBox 8">
            <a:extLst>
              <a:ext uri="{FF2B5EF4-FFF2-40B4-BE49-F238E27FC236}">
                <a16:creationId xmlns:a16="http://schemas.microsoft.com/office/drawing/2014/main" id="{36DDB9D2-E329-EF84-37EF-A2787FAA3AB8}"/>
              </a:ext>
            </a:extLst>
          </p:cNvPr>
          <p:cNvSpPr txBox="1"/>
          <p:nvPr/>
        </p:nvSpPr>
        <p:spPr>
          <a:xfrm>
            <a:off x="5052444" y="1399278"/>
            <a:ext cx="4091555" cy="461662"/>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1" i="0" u="none" strike="noStrike" kern="0" cap="none" spc="0" baseline="0">
                <a:solidFill>
                  <a:srgbClr val="000000"/>
                </a:solidFill>
                <a:uFillTx/>
                <a:latin typeface="Arial"/>
                <a:ea typeface="Times New Roman" pitchFamily="18"/>
                <a:cs typeface="Times New Roman" pitchFamily="18"/>
              </a:rPr>
              <a:t>Định mức Nguyên – nhiên vật liệu để sản xuất 1 tấn bột hóa nhiệt cơ</a:t>
            </a:r>
            <a:endParaRPr lang="en-US" sz="1200" b="1" i="0" u="none" strike="noStrike" kern="0" cap="none" spc="0" baseline="0">
              <a:solidFill>
                <a:srgbClr val="000000"/>
              </a:solidFill>
              <a:uFillTx/>
              <a:latin typeface="Arial"/>
              <a:ea typeface="Arial"/>
              <a:cs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49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6601C-6408-14F6-4A16-4AB6E74387B7}"/>
              </a:ext>
            </a:extLst>
          </p:cNvPr>
          <p:cNvSpPr txBox="1">
            <a:spLocks noGrp="1"/>
          </p:cNvSpPr>
          <p:nvPr>
            <p:ph type="title"/>
          </p:nvPr>
        </p:nvSpPr>
        <p:spPr>
          <a:xfrm>
            <a:off x="457200" y="844219"/>
            <a:ext cx="8229600"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600" b="1">
                <a:solidFill>
                  <a:srgbClr val="337177"/>
                </a:solidFill>
                <a:latin typeface="Arial" pitchFamily="34"/>
              </a:rPr>
              <a:t>Tiêu hao năng lượng cho một số loại hình sản phẩm </a:t>
            </a:r>
            <a:endParaRPr lang="en-US" sz="1600" b="1">
              <a:solidFill>
                <a:srgbClr val="337177"/>
              </a:solidFill>
              <a:latin typeface="Arial"/>
            </a:endParaRPr>
          </a:p>
        </p:txBody>
      </p:sp>
      <p:graphicFrame>
        <p:nvGraphicFramePr>
          <p:cNvPr id="3" name="Table 3">
            <a:extLst>
              <a:ext uri="{FF2B5EF4-FFF2-40B4-BE49-F238E27FC236}">
                <a16:creationId xmlns:a16="http://schemas.microsoft.com/office/drawing/2014/main" id="{BBA1B831-B201-740F-A14B-B3B69040FFE8}"/>
              </a:ext>
            </a:extLst>
          </p:cNvPr>
          <p:cNvGraphicFramePr>
            <a:graphicFrameLocks noGrp="1"/>
          </p:cNvGraphicFramePr>
          <p:nvPr/>
        </p:nvGraphicFramePr>
        <p:xfrm>
          <a:off x="4971492" y="1738914"/>
          <a:ext cx="3898800" cy="2839824"/>
        </p:xfrm>
        <a:graphic>
          <a:graphicData uri="http://schemas.openxmlformats.org/drawingml/2006/table">
            <a:tbl>
              <a:tblPr>
                <a:effectLst/>
                <a:tableStyleId>{12ACAA50-B3C0-4FEF-8DD3-66675128A787}</a:tableStyleId>
              </a:tblPr>
              <a:tblGrid>
                <a:gridCol w="458681">
                  <a:extLst>
                    <a:ext uri="{9D8B030D-6E8A-4147-A177-3AD203B41FA5}">
                      <a16:colId xmlns:a16="http://schemas.microsoft.com/office/drawing/2014/main" val="478840923"/>
                    </a:ext>
                  </a:extLst>
                </a:gridCol>
                <a:gridCol w="1681837">
                  <a:extLst>
                    <a:ext uri="{9D8B030D-6E8A-4147-A177-3AD203B41FA5}">
                      <a16:colId xmlns:a16="http://schemas.microsoft.com/office/drawing/2014/main" val="2654780609"/>
                    </a:ext>
                  </a:extLst>
                </a:gridCol>
                <a:gridCol w="688021">
                  <a:extLst>
                    <a:ext uri="{9D8B030D-6E8A-4147-A177-3AD203B41FA5}">
                      <a16:colId xmlns:a16="http://schemas.microsoft.com/office/drawing/2014/main" val="3429359975"/>
                    </a:ext>
                  </a:extLst>
                </a:gridCol>
                <a:gridCol w="1070259">
                  <a:extLst>
                    <a:ext uri="{9D8B030D-6E8A-4147-A177-3AD203B41FA5}">
                      <a16:colId xmlns:a16="http://schemas.microsoft.com/office/drawing/2014/main" val="2524907784"/>
                    </a:ext>
                  </a:extLst>
                </a:gridCol>
              </a:tblGrid>
              <a:tr h="381003">
                <a:tc>
                  <a:txBody>
                    <a:bodyPr/>
                    <a:lstStyle/>
                    <a:p>
                      <a:pPr lvl="0" algn="ctr">
                        <a:lnSpc>
                          <a:spcPct val="115000"/>
                        </a:lnSpc>
                        <a:spcAft>
                          <a:spcPts val="1000"/>
                        </a:spcAft>
                      </a:pPr>
                      <a:r>
                        <a:rPr lang="en-GB" sz="1200" b="1"/>
                        <a:t>TT</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b="1"/>
                        <a:t>Nguyên vật liệu</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b="1"/>
                        <a:t>Đơn vị</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b="1"/>
                        <a:t>Định mức/ 1 tấn giấy</a:t>
                      </a:r>
                      <a:endParaRPr lang="en-US" sz="1200" b="1">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431957851"/>
                  </a:ext>
                </a:extLst>
              </a:tr>
              <a:tr h="231772">
                <a:tc>
                  <a:txBody>
                    <a:bodyPr/>
                    <a:lstStyle/>
                    <a:p>
                      <a:pPr lvl="0" algn="ctr">
                        <a:lnSpc>
                          <a:spcPct val="115000"/>
                        </a:lnSpc>
                        <a:spcAft>
                          <a:spcPts val="1000"/>
                        </a:spcAft>
                      </a:pPr>
                      <a:r>
                        <a:rPr lang="en-GB" sz="1200"/>
                        <a:t>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Nguyên liệu chính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473515870"/>
                  </a:ext>
                </a:extLst>
              </a:tr>
              <a:tr h="231772">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Bột sợi ngắn, sợi dài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778 - 850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3395373350"/>
                  </a:ext>
                </a:extLst>
              </a:tr>
              <a:tr h="231772">
                <a:tc>
                  <a:txBody>
                    <a:bodyPr/>
                    <a:lstStyle/>
                    <a:p>
                      <a:pPr lvl="0" algn="ctr">
                        <a:lnSpc>
                          <a:spcPct val="115000"/>
                        </a:lnSpc>
                        <a:spcAft>
                          <a:spcPts val="1000"/>
                        </a:spcAft>
                      </a:pPr>
                      <a:r>
                        <a:rPr lang="en-GB" sz="1200"/>
                        <a:t>II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Hoá chất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868798015"/>
                  </a:ext>
                </a:extLst>
              </a:tr>
              <a:tr h="231772">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CaCO</a:t>
                      </a:r>
                      <a:r>
                        <a:rPr lang="en-GB" sz="1200" baseline="-25000"/>
                        <a:t>3</a:t>
                      </a: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180 - 220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788905050"/>
                  </a:ext>
                </a:extLst>
              </a:tr>
              <a:tr h="231772">
                <a:tc>
                  <a:txBody>
                    <a:bodyPr/>
                    <a:lstStyle/>
                    <a:p>
                      <a:pPr lvl="0" algn="ctr">
                        <a:lnSpc>
                          <a:spcPct val="115000"/>
                        </a:lnSpc>
                        <a:spcAft>
                          <a:spcPts val="1000"/>
                        </a:spcAft>
                      </a:pPr>
                      <a:r>
                        <a:rPr lang="en-GB" sz="1200"/>
                        <a:t>2</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Keo AKD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10 - 12</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374958238"/>
                  </a:ext>
                </a:extLst>
              </a:tr>
              <a:tr h="231772">
                <a:tc>
                  <a:txBody>
                    <a:bodyPr/>
                    <a:lstStyle/>
                    <a:p>
                      <a:pPr lvl="0" algn="ctr">
                        <a:lnSpc>
                          <a:spcPct val="115000"/>
                        </a:lnSpc>
                        <a:spcAft>
                          <a:spcPts val="1000"/>
                        </a:spcAft>
                      </a:pPr>
                      <a:r>
                        <a:rPr lang="en-GB" sz="12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Tinh bột Cation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8 - 10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316130843"/>
                  </a:ext>
                </a:extLst>
              </a:tr>
              <a:tr h="351157">
                <a:tc>
                  <a:txBody>
                    <a:bodyPr/>
                    <a:lstStyle/>
                    <a:p>
                      <a:pPr lvl="0" algn="ctr">
                        <a:lnSpc>
                          <a:spcPct val="115000"/>
                        </a:lnSpc>
                        <a:spcAft>
                          <a:spcPts val="1000"/>
                        </a:spcAft>
                      </a:pPr>
                      <a:r>
                        <a:rPr lang="en-GB" sz="1200"/>
                        <a:t>III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Nhiên liệu, năng lượng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348854745"/>
                  </a:ext>
                </a:extLst>
              </a:tr>
              <a:tr h="231772">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Dầu FO</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10 - 15</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146323515"/>
                  </a:ext>
                </a:extLst>
              </a:tr>
              <a:tr h="231772">
                <a:tc>
                  <a:txBody>
                    <a:bodyPr/>
                    <a:lstStyle/>
                    <a:p>
                      <a:pPr lvl="0" algn="ctr">
                        <a:lnSpc>
                          <a:spcPct val="115000"/>
                        </a:lnSpc>
                        <a:spcAft>
                          <a:spcPts val="1000"/>
                        </a:spcAft>
                      </a:pPr>
                      <a:r>
                        <a:rPr lang="en-GB" sz="1200"/>
                        <a:t>2</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Than</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550 - 600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126060101"/>
                  </a:ext>
                </a:extLst>
              </a:tr>
              <a:tr h="231772">
                <a:tc>
                  <a:txBody>
                    <a:bodyPr/>
                    <a:lstStyle/>
                    <a:p>
                      <a:pPr lvl="0" algn="ctr">
                        <a:lnSpc>
                          <a:spcPct val="115000"/>
                        </a:lnSpc>
                        <a:spcAft>
                          <a:spcPts val="1000"/>
                        </a:spcAft>
                      </a:pPr>
                      <a:r>
                        <a:rPr lang="en-GB" sz="12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Điện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kwh</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650 - 700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364145785"/>
                  </a:ext>
                </a:extLst>
              </a:tr>
            </a:tbl>
          </a:graphicData>
        </a:graphic>
      </p:graphicFrame>
      <p:sp>
        <p:nvSpPr>
          <p:cNvPr id="4" name="TextBox 5">
            <a:extLst>
              <a:ext uri="{FF2B5EF4-FFF2-40B4-BE49-F238E27FC236}">
                <a16:creationId xmlns:a16="http://schemas.microsoft.com/office/drawing/2014/main" id="{8FCDDEE7-FA95-0E6E-CAD8-A906B5724E06}"/>
              </a:ext>
            </a:extLst>
          </p:cNvPr>
          <p:cNvSpPr txBox="1"/>
          <p:nvPr/>
        </p:nvSpPr>
        <p:spPr>
          <a:xfrm>
            <a:off x="4971492" y="1215694"/>
            <a:ext cx="3898800" cy="461662"/>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1" i="0" u="none" strike="noStrike" kern="0" cap="none" spc="0" baseline="0">
                <a:solidFill>
                  <a:srgbClr val="000000"/>
                </a:solidFill>
                <a:uFillTx/>
                <a:latin typeface="Arial"/>
                <a:ea typeface="Times New Roman" pitchFamily="18"/>
                <a:cs typeface="Times New Roman" pitchFamily="18"/>
              </a:rPr>
              <a:t>Định mức Nguyên – nhiên vật liệu để sản xuất 1 tấn giấy in, giấy </a:t>
            </a:r>
            <a:r>
              <a:rPr lang="vi-VN" sz="1200" b="1" i="0" u="none" strike="noStrike" kern="0" cap="none" spc="0" baseline="0">
                <a:solidFill>
                  <a:srgbClr val="000000"/>
                </a:solidFill>
                <a:uFillTx/>
                <a:latin typeface="Arial" pitchFamily="34"/>
                <a:ea typeface="Times New Roman" pitchFamily="18"/>
                <a:cs typeface="Times New Roman" pitchFamily="18"/>
              </a:rPr>
              <a:t>viết</a:t>
            </a:r>
            <a:endParaRPr lang="en-US" sz="1200" b="1" i="0" u="none" strike="noStrike" kern="0" cap="none" spc="0" baseline="0">
              <a:solidFill>
                <a:srgbClr val="000000"/>
              </a:solidFill>
              <a:uFillTx/>
              <a:latin typeface="Arial"/>
              <a:ea typeface="Arial"/>
              <a:cs typeface="Arial"/>
            </a:endParaRPr>
          </a:p>
        </p:txBody>
      </p:sp>
      <p:sp>
        <p:nvSpPr>
          <p:cNvPr id="5" name="TextBox 10">
            <a:extLst>
              <a:ext uri="{FF2B5EF4-FFF2-40B4-BE49-F238E27FC236}">
                <a16:creationId xmlns:a16="http://schemas.microsoft.com/office/drawing/2014/main" id="{BA7014A9-4F1C-BFC9-AC94-E56BA0AA36D7}"/>
              </a:ext>
            </a:extLst>
          </p:cNvPr>
          <p:cNvSpPr txBox="1"/>
          <p:nvPr/>
        </p:nvSpPr>
        <p:spPr>
          <a:xfrm>
            <a:off x="377217" y="1215694"/>
            <a:ext cx="4572000" cy="461662"/>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1" i="0" u="none" strike="noStrike" kern="0" cap="none" spc="0" baseline="0">
                <a:solidFill>
                  <a:srgbClr val="000000"/>
                </a:solidFill>
                <a:uFillTx/>
                <a:latin typeface="Arial"/>
                <a:ea typeface="Times New Roman" pitchFamily="18"/>
                <a:cs typeface="Times New Roman" pitchFamily="18"/>
              </a:rPr>
              <a:t>Định mức Nguyên – nhiên vật liệu để sản xuất 1 tấn giấy in báo</a:t>
            </a:r>
            <a:endParaRPr lang="en-US" sz="1200" b="1" i="0" u="none" strike="noStrike" kern="0" cap="none" spc="0" baseline="0">
              <a:solidFill>
                <a:srgbClr val="000000"/>
              </a:solidFill>
              <a:uFillTx/>
              <a:latin typeface="Arial"/>
              <a:ea typeface="Arial"/>
              <a:cs typeface="Arial"/>
            </a:endParaRPr>
          </a:p>
        </p:txBody>
      </p:sp>
      <p:graphicFrame>
        <p:nvGraphicFramePr>
          <p:cNvPr id="6" name="Table 11">
            <a:extLst>
              <a:ext uri="{FF2B5EF4-FFF2-40B4-BE49-F238E27FC236}">
                <a16:creationId xmlns:a16="http://schemas.microsoft.com/office/drawing/2014/main" id="{A85DE55D-D25D-12FF-67CD-9542DDC542F4}"/>
              </a:ext>
            </a:extLst>
          </p:cNvPr>
          <p:cNvGraphicFramePr>
            <a:graphicFrameLocks noGrp="1"/>
          </p:cNvGraphicFramePr>
          <p:nvPr/>
        </p:nvGraphicFramePr>
        <p:xfrm>
          <a:off x="152494" y="1738914"/>
          <a:ext cx="4572000" cy="3182020"/>
        </p:xfrm>
        <a:graphic>
          <a:graphicData uri="http://schemas.openxmlformats.org/drawingml/2006/table">
            <a:tbl>
              <a:tblPr>
                <a:effectLst/>
                <a:tableStyleId>{12ACAA50-B3C0-4FEF-8DD3-66675128A787}</a:tableStyleId>
              </a:tblPr>
              <a:tblGrid>
                <a:gridCol w="548640">
                  <a:extLst>
                    <a:ext uri="{9D8B030D-6E8A-4147-A177-3AD203B41FA5}">
                      <a16:colId xmlns:a16="http://schemas.microsoft.com/office/drawing/2014/main" val="4223186507"/>
                    </a:ext>
                  </a:extLst>
                </a:gridCol>
                <a:gridCol w="2011680">
                  <a:extLst>
                    <a:ext uri="{9D8B030D-6E8A-4147-A177-3AD203B41FA5}">
                      <a16:colId xmlns:a16="http://schemas.microsoft.com/office/drawing/2014/main" val="1739067796"/>
                    </a:ext>
                  </a:extLst>
                </a:gridCol>
                <a:gridCol w="822960">
                  <a:extLst>
                    <a:ext uri="{9D8B030D-6E8A-4147-A177-3AD203B41FA5}">
                      <a16:colId xmlns:a16="http://schemas.microsoft.com/office/drawing/2014/main" val="670170276"/>
                    </a:ext>
                  </a:extLst>
                </a:gridCol>
                <a:gridCol w="1188720">
                  <a:extLst>
                    <a:ext uri="{9D8B030D-6E8A-4147-A177-3AD203B41FA5}">
                      <a16:colId xmlns:a16="http://schemas.microsoft.com/office/drawing/2014/main" val="1461139868"/>
                    </a:ext>
                  </a:extLst>
                </a:gridCol>
              </a:tblGrid>
              <a:tr h="590912">
                <a:tc>
                  <a:txBody>
                    <a:bodyPr/>
                    <a:lstStyle/>
                    <a:p>
                      <a:pPr lvl="0" algn="ctr">
                        <a:lnSpc>
                          <a:spcPct val="115000"/>
                        </a:lnSpc>
                        <a:spcAft>
                          <a:spcPts val="1000"/>
                        </a:spcAft>
                      </a:pPr>
                      <a:r>
                        <a:rPr lang="en-GB" sz="1200" b="1"/>
                        <a:t>TT</a:t>
                      </a:r>
                      <a:endParaRPr lang="en-US" sz="1200" b="1"/>
                    </a:p>
                    <a:p>
                      <a:pPr lvl="0" algn="ctr">
                        <a:lnSpc>
                          <a:spcPct val="115000"/>
                        </a:lnSpc>
                        <a:spcAft>
                          <a:spcPts val="1000"/>
                        </a:spcAft>
                      </a:pPr>
                      <a:r>
                        <a:rPr lang="en-GB" sz="1200" b="1"/>
                        <a:t> </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b="1"/>
                        <a:t>Nguyên vật liệu</a:t>
                      </a:r>
                      <a:endParaRPr lang="en-US" sz="1200" b="1"/>
                    </a:p>
                    <a:p>
                      <a:pPr lvl="0">
                        <a:lnSpc>
                          <a:spcPct val="115000"/>
                        </a:lnSpc>
                        <a:spcAft>
                          <a:spcPts val="1000"/>
                        </a:spcAft>
                      </a:pPr>
                      <a:r>
                        <a:rPr lang="en-GB" sz="1200" b="1"/>
                        <a:t> </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b="1"/>
                        <a:t>Đơn vị</a:t>
                      </a:r>
                      <a:endParaRPr lang="en-US" sz="1200" b="1"/>
                    </a:p>
                    <a:p>
                      <a:pPr lvl="0" algn="ctr">
                        <a:lnSpc>
                          <a:spcPct val="115000"/>
                        </a:lnSpc>
                        <a:spcAft>
                          <a:spcPts val="1000"/>
                        </a:spcAft>
                      </a:pPr>
                      <a:r>
                        <a:rPr lang="en-GB" sz="1200" b="1"/>
                        <a:t> </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b="1"/>
                        <a:t>Định mức/1 tấn giấy </a:t>
                      </a:r>
                      <a:endParaRPr lang="en-US" sz="1200" b="1">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949416871"/>
                  </a:ext>
                </a:extLst>
              </a:tr>
              <a:tr h="222244">
                <a:tc>
                  <a:txBody>
                    <a:bodyPr/>
                    <a:lstStyle/>
                    <a:p>
                      <a:pPr lvl="0" algn="ctr">
                        <a:lnSpc>
                          <a:spcPct val="115000"/>
                        </a:lnSpc>
                        <a:spcAft>
                          <a:spcPts val="1000"/>
                        </a:spcAft>
                      </a:pPr>
                      <a:r>
                        <a:rPr lang="en-GB" sz="1200"/>
                        <a:t>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Nguyên liệu chính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3167940244"/>
                  </a:ext>
                </a:extLst>
              </a:tr>
              <a:tr h="222244">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Lề báo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1350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683251276"/>
                  </a:ext>
                </a:extLst>
              </a:tr>
              <a:tr h="222244">
                <a:tc>
                  <a:txBody>
                    <a:bodyPr/>
                    <a:lstStyle/>
                    <a:p>
                      <a:pPr lvl="0" algn="ctr">
                        <a:lnSpc>
                          <a:spcPct val="115000"/>
                        </a:lnSpc>
                        <a:spcAft>
                          <a:spcPts val="1000"/>
                        </a:spcAft>
                      </a:pPr>
                      <a:r>
                        <a:rPr lang="en-GB" sz="1200"/>
                        <a:t>II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Hoá chất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3273697301"/>
                  </a:ext>
                </a:extLst>
              </a:tr>
              <a:tr h="222244">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CaCO</a:t>
                      </a:r>
                      <a:r>
                        <a:rPr lang="en-GB" sz="1200" baseline="-25000"/>
                        <a:t>3</a:t>
                      </a: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80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746447649"/>
                  </a:ext>
                </a:extLst>
              </a:tr>
              <a:tr h="590912">
                <a:tc>
                  <a:txBody>
                    <a:bodyPr/>
                    <a:lstStyle/>
                    <a:p>
                      <a:pPr lvl="0" algn="ctr">
                        <a:lnSpc>
                          <a:spcPct val="115000"/>
                        </a:lnSpc>
                        <a:spcAft>
                          <a:spcPts val="1000"/>
                        </a:spcAft>
                      </a:pPr>
                      <a:r>
                        <a:rPr lang="en-GB" sz="1200"/>
                        <a:t>2</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Keo AKD </a:t>
                      </a:r>
                      <a:endParaRPr lang="en-US" sz="1200"/>
                    </a:p>
                    <a:p>
                      <a:pPr lvl="0">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2,5</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4154156974"/>
                  </a:ext>
                </a:extLst>
              </a:tr>
              <a:tr h="222244">
                <a:tc>
                  <a:txBody>
                    <a:bodyPr/>
                    <a:lstStyle/>
                    <a:p>
                      <a:pPr lvl="0" algn="ctr">
                        <a:lnSpc>
                          <a:spcPct val="115000"/>
                        </a:lnSpc>
                        <a:spcAft>
                          <a:spcPts val="1000"/>
                        </a:spcAft>
                      </a:pPr>
                      <a:r>
                        <a:rPr lang="en-GB" sz="12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Tinh bột Cation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8</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686598330"/>
                  </a:ext>
                </a:extLst>
              </a:tr>
              <a:tr h="222244">
                <a:tc>
                  <a:txBody>
                    <a:bodyPr/>
                    <a:lstStyle/>
                    <a:p>
                      <a:pPr lvl="0" algn="ctr">
                        <a:lnSpc>
                          <a:spcPct val="115000"/>
                        </a:lnSpc>
                        <a:spcAft>
                          <a:spcPts val="1000"/>
                        </a:spcAft>
                      </a:pPr>
                      <a:r>
                        <a:rPr lang="en-GB" sz="1200"/>
                        <a:t>III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Nhiên liệu, năng lượng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048503963"/>
                  </a:ext>
                </a:extLst>
              </a:tr>
              <a:tr h="222244">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Nước</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m</a:t>
                      </a:r>
                      <a:r>
                        <a:rPr lang="en-GB" sz="1200" baseline="300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60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185894774"/>
                  </a:ext>
                </a:extLst>
              </a:tr>
              <a:tr h="222244">
                <a:tc>
                  <a:txBody>
                    <a:bodyPr/>
                    <a:lstStyle/>
                    <a:p>
                      <a:pPr lvl="0" algn="ctr">
                        <a:lnSpc>
                          <a:spcPct val="115000"/>
                        </a:lnSpc>
                        <a:spcAft>
                          <a:spcPts val="1000"/>
                        </a:spcAft>
                      </a:pPr>
                      <a:r>
                        <a:rPr lang="en-GB" sz="1200"/>
                        <a:t>2</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Than</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300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589777705"/>
                  </a:ext>
                </a:extLst>
              </a:tr>
              <a:tr h="222244">
                <a:tc>
                  <a:txBody>
                    <a:bodyPr/>
                    <a:lstStyle/>
                    <a:p>
                      <a:pPr lvl="0" algn="ctr">
                        <a:lnSpc>
                          <a:spcPct val="115000"/>
                        </a:lnSpc>
                        <a:spcAft>
                          <a:spcPts val="1000"/>
                        </a:spcAft>
                      </a:pPr>
                      <a:r>
                        <a:rPr lang="en-GB" sz="12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Điện</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kwh</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1100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312508679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44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9C099-4013-9DDE-13B0-B5DE2F42B9BF}"/>
              </a:ext>
            </a:extLst>
          </p:cNvPr>
          <p:cNvSpPr txBox="1">
            <a:spLocks noGrp="1"/>
          </p:cNvSpPr>
          <p:nvPr>
            <p:ph type="title"/>
          </p:nvPr>
        </p:nvSpPr>
        <p:spPr>
          <a:xfrm>
            <a:off x="120764" y="816604"/>
            <a:ext cx="8229600"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800" b="1">
                <a:solidFill>
                  <a:srgbClr val="337177"/>
                </a:solidFill>
                <a:latin typeface="Arial" pitchFamily="34"/>
              </a:rPr>
              <a:t>Công nghệ sản xuất giấy</a:t>
            </a:r>
            <a:endParaRPr lang="en-US" sz="1800" b="1">
              <a:solidFill>
                <a:srgbClr val="337177"/>
              </a:solidFill>
              <a:latin typeface="Arial"/>
            </a:endParaRPr>
          </a:p>
        </p:txBody>
      </p:sp>
      <p:pic>
        <p:nvPicPr>
          <p:cNvPr id="3" name="Picture 7">
            <a:extLst>
              <a:ext uri="{FF2B5EF4-FFF2-40B4-BE49-F238E27FC236}">
                <a16:creationId xmlns:a16="http://schemas.microsoft.com/office/drawing/2014/main" id="{E13F7158-C875-6200-2393-4BFAF54387DF}"/>
              </a:ext>
            </a:extLst>
          </p:cNvPr>
          <p:cNvPicPr>
            <a:picLocks noChangeAspect="1"/>
          </p:cNvPicPr>
          <p:nvPr/>
        </p:nvPicPr>
        <p:blipFill>
          <a:blip r:embed="rId2"/>
          <a:stretch>
            <a:fillRect/>
          </a:stretch>
        </p:blipFill>
        <p:spPr>
          <a:xfrm>
            <a:off x="1714893" y="1270247"/>
            <a:ext cx="5938497" cy="3413647"/>
          </a:xfrm>
          <a:prstGeom prst="rect">
            <a:avLst/>
          </a:prstGeom>
          <a:noFill/>
          <a:ln cap="flat">
            <a:noFill/>
          </a:ln>
        </p:spPr>
      </p:pic>
      <p:sp>
        <p:nvSpPr>
          <p:cNvPr id="4" name="TextBox 8">
            <a:extLst>
              <a:ext uri="{FF2B5EF4-FFF2-40B4-BE49-F238E27FC236}">
                <a16:creationId xmlns:a16="http://schemas.microsoft.com/office/drawing/2014/main" id="{DA65314A-1C36-B6BB-692A-D82F6DC52A2E}"/>
              </a:ext>
            </a:extLst>
          </p:cNvPr>
          <p:cNvSpPr txBox="1"/>
          <p:nvPr/>
        </p:nvSpPr>
        <p:spPr>
          <a:xfrm>
            <a:off x="767346" y="4766072"/>
            <a:ext cx="8376653" cy="276999"/>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0" cap="none" spc="0" baseline="0">
                <a:solidFill>
                  <a:srgbClr val="000000"/>
                </a:solidFill>
                <a:uFillTx/>
                <a:latin typeface="Arial"/>
                <a:ea typeface="Yu Mincho" pitchFamily="18"/>
                <a:cs typeface="Times New Roman" pitchFamily="18"/>
              </a:rPr>
              <a:t>Dây chuyền sản xuất bột giấy Kraft (</a:t>
            </a:r>
            <a:r>
              <a:rPr lang="en-US" sz="1200" b="0" i="0" u="none" strike="noStrike" kern="0" cap="none" spc="0" baseline="0">
                <a:solidFill>
                  <a:srgbClr val="000000"/>
                </a:solidFill>
                <a:uFillTx/>
                <a:latin typeface="Arial"/>
                <a:ea typeface="Yu Mincho" pitchFamily="18"/>
                <a:cs typeface="Times New Roman" pitchFamily="18"/>
              </a:rPr>
              <a:t>BHKP) bằng gỗ cứng đã tẩy trắng có thu hồi hóa chất</a:t>
            </a:r>
            <a:endParaRPr lang="en-US" sz="1200" b="0" i="0" u="none" strike="noStrike" kern="0" cap="none" spc="0" baseline="0">
              <a:solidFill>
                <a:srgbClr val="000000"/>
              </a:solidFill>
              <a:uFillTx/>
              <a:latin typeface="Arial"/>
              <a:ea typeface="Arial"/>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49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0BE79-8327-953F-0864-24837BA86E82}"/>
              </a:ext>
            </a:extLst>
          </p:cNvPr>
          <p:cNvSpPr txBox="1">
            <a:spLocks noGrp="1"/>
          </p:cNvSpPr>
          <p:nvPr>
            <p:ph type="title"/>
          </p:nvPr>
        </p:nvSpPr>
        <p:spPr>
          <a:xfrm>
            <a:off x="490026" y="816184"/>
            <a:ext cx="8229600" cy="323853"/>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800" b="1">
                <a:solidFill>
                  <a:srgbClr val="337177"/>
                </a:solidFill>
                <a:latin typeface="Arial" pitchFamily="34"/>
              </a:rPr>
              <a:t>Tiêu hao năng lượng cho một số loại hình sản phẩm </a:t>
            </a:r>
            <a:endParaRPr lang="en-US" sz="1800" b="1">
              <a:solidFill>
                <a:srgbClr val="337177"/>
              </a:solidFill>
              <a:latin typeface="Arial"/>
            </a:endParaRPr>
          </a:p>
        </p:txBody>
      </p:sp>
      <p:sp>
        <p:nvSpPr>
          <p:cNvPr id="3" name="TextBox 4">
            <a:extLst>
              <a:ext uri="{FF2B5EF4-FFF2-40B4-BE49-F238E27FC236}">
                <a16:creationId xmlns:a16="http://schemas.microsoft.com/office/drawing/2014/main" id="{917B56D2-1F1F-E281-47E6-10BE711F1DDF}"/>
              </a:ext>
            </a:extLst>
          </p:cNvPr>
          <p:cNvSpPr txBox="1"/>
          <p:nvPr/>
        </p:nvSpPr>
        <p:spPr>
          <a:xfrm>
            <a:off x="5209263" y="1260802"/>
            <a:ext cx="3510363" cy="461662"/>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1" i="0" u="none" strike="noStrike" kern="0" cap="none" spc="0" baseline="0">
                <a:solidFill>
                  <a:srgbClr val="000000"/>
                </a:solidFill>
                <a:uFillTx/>
                <a:latin typeface="Arial"/>
                <a:ea typeface="Times New Roman" pitchFamily="18"/>
                <a:cs typeface="Times New Roman" pitchFamily="18"/>
              </a:rPr>
              <a:t>Định mức Nguyên – nhiên vật liệu để sản xuất 1 tấn giấy tissue</a:t>
            </a:r>
            <a:endParaRPr lang="en-US" sz="1200" b="1" i="0" u="none" strike="noStrike" kern="0" cap="none" spc="0" baseline="0">
              <a:solidFill>
                <a:srgbClr val="000000"/>
              </a:solidFill>
              <a:uFillTx/>
              <a:latin typeface="Arial"/>
              <a:ea typeface="Arial"/>
              <a:cs typeface="Arial"/>
            </a:endParaRPr>
          </a:p>
        </p:txBody>
      </p:sp>
      <p:graphicFrame>
        <p:nvGraphicFramePr>
          <p:cNvPr id="4" name="Table 5">
            <a:extLst>
              <a:ext uri="{FF2B5EF4-FFF2-40B4-BE49-F238E27FC236}">
                <a16:creationId xmlns:a16="http://schemas.microsoft.com/office/drawing/2014/main" id="{DA087BC8-92D7-4B59-26CD-9CA720C6ADBA}"/>
              </a:ext>
            </a:extLst>
          </p:cNvPr>
          <p:cNvGraphicFramePr>
            <a:graphicFrameLocks noGrp="1"/>
          </p:cNvGraphicFramePr>
          <p:nvPr/>
        </p:nvGraphicFramePr>
        <p:xfrm>
          <a:off x="4604836" y="1784021"/>
          <a:ext cx="4402836" cy="3272930"/>
        </p:xfrm>
        <a:graphic>
          <a:graphicData uri="http://schemas.openxmlformats.org/drawingml/2006/table">
            <a:tbl>
              <a:tblPr>
                <a:effectLst/>
                <a:tableStyleId>{12ACAA50-B3C0-4FEF-8DD3-66675128A787}</a:tableStyleId>
              </a:tblPr>
              <a:tblGrid>
                <a:gridCol w="432995">
                  <a:extLst>
                    <a:ext uri="{9D8B030D-6E8A-4147-A177-3AD203B41FA5}">
                      <a16:colId xmlns:a16="http://schemas.microsoft.com/office/drawing/2014/main" val="1545327952"/>
                    </a:ext>
                  </a:extLst>
                </a:gridCol>
                <a:gridCol w="2174488">
                  <a:extLst>
                    <a:ext uri="{9D8B030D-6E8A-4147-A177-3AD203B41FA5}">
                      <a16:colId xmlns:a16="http://schemas.microsoft.com/office/drawing/2014/main" val="1885566645"/>
                    </a:ext>
                  </a:extLst>
                </a:gridCol>
                <a:gridCol w="484467">
                  <a:extLst>
                    <a:ext uri="{9D8B030D-6E8A-4147-A177-3AD203B41FA5}">
                      <a16:colId xmlns:a16="http://schemas.microsoft.com/office/drawing/2014/main" val="3266076591"/>
                    </a:ext>
                  </a:extLst>
                </a:gridCol>
                <a:gridCol w="1310883">
                  <a:extLst>
                    <a:ext uri="{9D8B030D-6E8A-4147-A177-3AD203B41FA5}">
                      <a16:colId xmlns:a16="http://schemas.microsoft.com/office/drawing/2014/main" val="2808785707"/>
                    </a:ext>
                  </a:extLst>
                </a:gridCol>
              </a:tblGrid>
              <a:tr h="867756">
                <a:tc>
                  <a:txBody>
                    <a:bodyPr/>
                    <a:lstStyle/>
                    <a:p>
                      <a:pPr lvl="0" algn="ctr">
                        <a:lnSpc>
                          <a:spcPct val="115000"/>
                        </a:lnSpc>
                        <a:spcAft>
                          <a:spcPts val="1000"/>
                        </a:spcAft>
                      </a:pPr>
                      <a:r>
                        <a:rPr lang="en-GB" sz="1200" b="1"/>
                        <a:t>TT</a:t>
                      </a:r>
                      <a:endParaRPr lang="en-US" sz="1200" b="1"/>
                    </a:p>
                    <a:p>
                      <a:pPr lvl="0" algn="ctr">
                        <a:lnSpc>
                          <a:spcPct val="115000"/>
                        </a:lnSpc>
                        <a:spcAft>
                          <a:spcPts val="1000"/>
                        </a:spcAft>
                      </a:pPr>
                      <a:r>
                        <a:rPr lang="en-GB" sz="1200" b="1"/>
                        <a:t> </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b="1"/>
                        <a:t>Nguyên vật liệu</a:t>
                      </a:r>
                      <a:endParaRPr lang="en-US" sz="1200" b="1"/>
                    </a:p>
                    <a:p>
                      <a:pPr lvl="0" algn="ctr">
                        <a:lnSpc>
                          <a:spcPct val="115000"/>
                        </a:lnSpc>
                        <a:spcAft>
                          <a:spcPts val="1000"/>
                        </a:spcAft>
                      </a:pPr>
                      <a:r>
                        <a:rPr lang="en-GB" sz="1200" b="1"/>
                        <a:t> </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b="1"/>
                        <a:t>Đơn vị</a:t>
                      </a:r>
                      <a:endParaRPr lang="en-US" sz="1200" b="1"/>
                    </a:p>
                    <a:p>
                      <a:pPr lvl="0" algn="ctr">
                        <a:lnSpc>
                          <a:spcPct val="115000"/>
                        </a:lnSpc>
                        <a:spcAft>
                          <a:spcPts val="1000"/>
                        </a:spcAft>
                      </a:pPr>
                      <a:r>
                        <a:rPr lang="en-GB" sz="1200" b="1"/>
                        <a:t> </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b="1"/>
                        <a:t>Định mức/1 tấn giấy </a:t>
                      </a:r>
                      <a:endParaRPr lang="en-US" sz="1200" b="1">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018213527"/>
                  </a:ext>
                </a:extLst>
              </a:tr>
              <a:tr h="231288">
                <a:tc>
                  <a:txBody>
                    <a:bodyPr/>
                    <a:lstStyle/>
                    <a:p>
                      <a:pPr lvl="0" algn="ctr">
                        <a:lnSpc>
                          <a:spcPct val="115000"/>
                        </a:lnSpc>
                        <a:spcAft>
                          <a:spcPts val="1000"/>
                        </a:spcAft>
                      </a:pPr>
                      <a:r>
                        <a:rPr lang="en-GB" sz="1200"/>
                        <a:t>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Nguyên liệu chính</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237220681"/>
                  </a:ext>
                </a:extLst>
              </a:tr>
              <a:tr h="231288">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Bột giấy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1.074</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161484522"/>
                  </a:ext>
                </a:extLst>
              </a:tr>
              <a:tr h="231288">
                <a:tc>
                  <a:txBody>
                    <a:bodyPr/>
                    <a:lstStyle/>
                    <a:p>
                      <a:pPr lvl="0" algn="ctr">
                        <a:lnSpc>
                          <a:spcPct val="115000"/>
                        </a:lnSpc>
                        <a:spcAft>
                          <a:spcPts val="1000"/>
                        </a:spcAft>
                      </a:pPr>
                      <a:r>
                        <a:rPr lang="en-GB" sz="1200"/>
                        <a:t>II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Hóa chất</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205871008"/>
                  </a:ext>
                </a:extLst>
              </a:tr>
              <a:tr h="231288">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Chất tăng trắng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2,5</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859387858"/>
                  </a:ext>
                </a:extLst>
              </a:tr>
              <a:tr h="231288">
                <a:tc>
                  <a:txBody>
                    <a:bodyPr/>
                    <a:lstStyle/>
                    <a:p>
                      <a:pPr lvl="0" algn="ctr">
                        <a:lnSpc>
                          <a:spcPct val="115000"/>
                        </a:lnSpc>
                        <a:spcAft>
                          <a:spcPts val="1000"/>
                        </a:spcAft>
                      </a:pPr>
                      <a:r>
                        <a:rPr lang="en-GB" sz="1200"/>
                        <a:t>2</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Chất làm mềm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7</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300181252"/>
                  </a:ext>
                </a:extLst>
              </a:tr>
              <a:tr h="231288">
                <a:tc>
                  <a:txBody>
                    <a:bodyPr/>
                    <a:lstStyle/>
                    <a:p>
                      <a:pPr lvl="0" algn="ctr">
                        <a:lnSpc>
                          <a:spcPct val="115000"/>
                        </a:lnSpc>
                        <a:spcAft>
                          <a:spcPts val="1000"/>
                        </a:spcAft>
                      </a:pPr>
                      <a:r>
                        <a:rPr lang="en-GB" sz="12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Chất tăng bền ướt</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8</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939819144"/>
                  </a:ext>
                </a:extLst>
              </a:tr>
              <a:tr h="323578">
                <a:tc>
                  <a:txBody>
                    <a:bodyPr/>
                    <a:lstStyle/>
                    <a:p>
                      <a:pPr lvl="0" algn="ctr">
                        <a:lnSpc>
                          <a:spcPct val="115000"/>
                        </a:lnSpc>
                        <a:spcAft>
                          <a:spcPts val="1000"/>
                        </a:spcAft>
                      </a:pPr>
                      <a:r>
                        <a:rPr lang="en-GB" sz="1200"/>
                        <a:t>III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Nhiên liệu, năng lượng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543271012"/>
                  </a:ext>
                </a:extLst>
              </a:tr>
              <a:tr h="231288">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Nước</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m</a:t>
                      </a:r>
                      <a:r>
                        <a:rPr lang="en-GB" sz="1200" baseline="300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21</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886918037"/>
                  </a:ext>
                </a:extLst>
              </a:tr>
              <a:tr h="231288">
                <a:tc>
                  <a:txBody>
                    <a:bodyPr/>
                    <a:lstStyle/>
                    <a:p>
                      <a:pPr lvl="0" algn="ctr">
                        <a:lnSpc>
                          <a:spcPct val="115000"/>
                        </a:lnSpc>
                        <a:spcAft>
                          <a:spcPts val="1000"/>
                        </a:spcAft>
                      </a:pPr>
                      <a:r>
                        <a:rPr lang="en-GB" sz="1200"/>
                        <a:t>2</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Than</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520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3201188698"/>
                  </a:ext>
                </a:extLst>
              </a:tr>
              <a:tr h="231288">
                <a:tc>
                  <a:txBody>
                    <a:bodyPr/>
                    <a:lstStyle/>
                    <a:p>
                      <a:pPr lvl="0" algn="ctr">
                        <a:lnSpc>
                          <a:spcPct val="115000"/>
                        </a:lnSpc>
                        <a:spcAft>
                          <a:spcPts val="1000"/>
                        </a:spcAft>
                      </a:pPr>
                      <a:r>
                        <a:rPr lang="en-GB" sz="12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Điện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kwh</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700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762296913"/>
                  </a:ext>
                </a:extLst>
              </a:tr>
            </a:tbl>
          </a:graphicData>
        </a:graphic>
      </p:graphicFrame>
      <p:graphicFrame>
        <p:nvGraphicFramePr>
          <p:cNvPr id="5" name="Table 8">
            <a:extLst>
              <a:ext uri="{FF2B5EF4-FFF2-40B4-BE49-F238E27FC236}">
                <a16:creationId xmlns:a16="http://schemas.microsoft.com/office/drawing/2014/main" id="{7EAB3E49-4131-60E1-AFB0-8A5F75179122}"/>
              </a:ext>
            </a:extLst>
          </p:cNvPr>
          <p:cNvGraphicFramePr>
            <a:graphicFrameLocks noGrp="1"/>
          </p:cNvGraphicFramePr>
          <p:nvPr/>
        </p:nvGraphicFramePr>
        <p:xfrm>
          <a:off x="156810" y="1766410"/>
          <a:ext cx="4262054" cy="2838581"/>
        </p:xfrm>
        <a:graphic>
          <a:graphicData uri="http://schemas.openxmlformats.org/drawingml/2006/table">
            <a:tbl>
              <a:tblPr>
                <a:effectLst/>
                <a:tableStyleId>{12ACAA50-B3C0-4FEF-8DD3-66675128A787}</a:tableStyleId>
              </a:tblPr>
              <a:tblGrid>
                <a:gridCol w="511442">
                  <a:extLst>
                    <a:ext uri="{9D8B030D-6E8A-4147-A177-3AD203B41FA5}">
                      <a16:colId xmlns:a16="http://schemas.microsoft.com/office/drawing/2014/main" val="2276349058"/>
                    </a:ext>
                  </a:extLst>
                </a:gridCol>
                <a:gridCol w="1875306">
                  <a:extLst>
                    <a:ext uri="{9D8B030D-6E8A-4147-A177-3AD203B41FA5}">
                      <a16:colId xmlns:a16="http://schemas.microsoft.com/office/drawing/2014/main" val="651163959"/>
                    </a:ext>
                  </a:extLst>
                </a:gridCol>
                <a:gridCol w="767172">
                  <a:extLst>
                    <a:ext uri="{9D8B030D-6E8A-4147-A177-3AD203B41FA5}">
                      <a16:colId xmlns:a16="http://schemas.microsoft.com/office/drawing/2014/main" val="1087194048"/>
                    </a:ext>
                  </a:extLst>
                </a:gridCol>
                <a:gridCol w="1108133">
                  <a:extLst>
                    <a:ext uri="{9D8B030D-6E8A-4147-A177-3AD203B41FA5}">
                      <a16:colId xmlns:a16="http://schemas.microsoft.com/office/drawing/2014/main" val="2379022980"/>
                    </a:ext>
                  </a:extLst>
                </a:gridCol>
              </a:tblGrid>
              <a:tr h="497717">
                <a:tc>
                  <a:txBody>
                    <a:bodyPr/>
                    <a:lstStyle/>
                    <a:p>
                      <a:pPr lvl="0" algn="ctr">
                        <a:lnSpc>
                          <a:spcPct val="115000"/>
                        </a:lnSpc>
                        <a:spcAft>
                          <a:spcPts val="1000"/>
                        </a:spcAft>
                      </a:pPr>
                      <a:r>
                        <a:rPr lang="en-GB" sz="1200" b="1"/>
                        <a:t>TT</a:t>
                      </a:r>
                      <a:endParaRPr lang="en-US" sz="1200" b="1"/>
                    </a:p>
                    <a:p>
                      <a:pPr lvl="0" algn="ctr">
                        <a:lnSpc>
                          <a:spcPct val="115000"/>
                        </a:lnSpc>
                        <a:spcAft>
                          <a:spcPts val="1000"/>
                        </a:spcAft>
                      </a:pPr>
                      <a:r>
                        <a:rPr lang="en-GB" sz="1200" b="1"/>
                        <a:t> </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b="1"/>
                        <a:t>Nguyên vật liệu</a:t>
                      </a:r>
                      <a:endParaRPr lang="en-US" sz="1200" b="1"/>
                    </a:p>
                    <a:p>
                      <a:pPr lvl="0">
                        <a:lnSpc>
                          <a:spcPct val="115000"/>
                        </a:lnSpc>
                        <a:spcAft>
                          <a:spcPts val="1000"/>
                        </a:spcAft>
                      </a:pPr>
                      <a:r>
                        <a:rPr lang="en-GB" sz="1200" b="1"/>
                        <a:t> </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b="1"/>
                        <a:t>Đơn vị</a:t>
                      </a:r>
                      <a:endParaRPr lang="en-US" sz="1200" b="1"/>
                    </a:p>
                    <a:p>
                      <a:pPr lvl="0" algn="ctr">
                        <a:lnSpc>
                          <a:spcPct val="115000"/>
                        </a:lnSpc>
                        <a:spcAft>
                          <a:spcPts val="1000"/>
                        </a:spcAft>
                      </a:pPr>
                      <a:r>
                        <a:rPr lang="en-GB" sz="1200" b="1"/>
                        <a:t> </a:t>
                      </a:r>
                      <a:endParaRPr lang="en-US" sz="1200" b="1">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b="1"/>
                        <a:t>Định mức/1 tấn giấy</a:t>
                      </a:r>
                      <a:endParaRPr lang="en-US" sz="1200" b="1">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463732154"/>
                  </a:ext>
                </a:extLst>
              </a:tr>
              <a:tr h="187195">
                <a:tc>
                  <a:txBody>
                    <a:bodyPr/>
                    <a:lstStyle/>
                    <a:p>
                      <a:pPr lvl="0" algn="ctr">
                        <a:lnSpc>
                          <a:spcPct val="115000"/>
                        </a:lnSpc>
                        <a:spcAft>
                          <a:spcPts val="1000"/>
                        </a:spcAft>
                      </a:pPr>
                      <a:r>
                        <a:rPr lang="en-GB" sz="1200"/>
                        <a:t>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Nguyên liệu chính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632119531"/>
                  </a:ext>
                </a:extLst>
              </a:tr>
              <a:tr h="187195">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Bột giấy</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208</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906752756"/>
                  </a:ext>
                </a:extLst>
              </a:tr>
              <a:tr h="187195">
                <a:tc>
                  <a:txBody>
                    <a:bodyPr/>
                    <a:lstStyle/>
                    <a:p>
                      <a:pPr lvl="0" algn="ctr">
                        <a:lnSpc>
                          <a:spcPct val="115000"/>
                        </a:lnSpc>
                        <a:spcAft>
                          <a:spcPts val="1000"/>
                        </a:spcAft>
                      </a:pPr>
                      <a:r>
                        <a:rPr lang="en-GB" sz="1200"/>
                        <a:t>2</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Lề giấy</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842</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848874279"/>
                  </a:ext>
                </a:extLst>
              </a:tr>
              <a:tr h="187195">
                <a:tc>
                  <a:txBody>
                    <a:bodyPr/>
                    <a:lstStyle/>
                    <a:p>
                      <a:pPr lvl="0" algn="ctr">
                        <a:lnSpc>
                          <a:spcPct val="115000"/>
                        </a:lnSpc>
                        <a:spcAft>
                          <a:spcPts val="1000"/>
                        </a:spcAft>
                      </a:pPr>
                      <a:r>
                        <a:rPr lang="en-GB" sz="1200"/>
                        <a:t>II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Hóa chất</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639219282"/>
                  </a:ext>
                </a:extLst>
              </a:tr>
              <a:tr h="187195">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CaCO</a:t>
                      </a:r>
                      <a:r>
                        <a:rPr lang="en-GB" sz="1200" baseline="-25000"/>
                        <a:t>3</a:t>
                      </a: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145</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1595102888"/>
                  </a:ext>
                </a:extLst>
              </a:tr>
              <a:tr h="187195">
                <a:tc>
                  <a:txBody>
                    <a:bodyPr/>
                    <a:lstStyle/>
                    <a:p>
                      <a:pPr lvl="0" algn="ctr">
                        <a:lnSpc>
                          <a:spcPct val="115000"/>
                        </a:lnSpc>
                        <a:spcAft>
                          <a:spcPts val="1000"/>
                        </a:spcAft>
                      </a:pPr>
                      <a:r>
                        <a:rPr lang="en-GB" sz="1200"/>
                        <a:t>2</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Cao lanh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18</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409686829"/>
                  </a:ext>
                </a:extLst>
              </a:tr>
              <a:tr h="187195">
                <a:tc>
                  <a:txBody>
                    <a:bodyPr/>
                    <a:lstStyle/>
                    <a:p>
                      <a:pPr lvl="0" algn="ctr">
                        <a:lnSpc>
                          <a:spcPct val="115000"/>
                        </a:lnSpc>
                        <a:spcAft>
                          <a:spcPts val="1000"/>
                        </a:spcAft>
                      </a:pPr>
                      <a:r>
                        <a:rPr lang="en-GB" sz="12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Tinh bột anion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10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778074854"/>
                  </a:ext>
                </a:extLst>
              </a:tr>
              <a:tr h="187195">
                <a:tc>
                  <a:txBody>
                    <a:bodyPr/>
                    <a:lstStyle/>
                    <a:p>
                      <a:pPr lvl="0" algn="ctr">
                        <a:lnSpc>
                          <a:spcPct val="115000"/>
                        </a:lnSpc>
                        <a:spcAft>
                          <a:spcPts val="1000"/>
                        </a:spcAft>
                      </a:pPr>
                      <a:r>
                        <a:rPr lang="en-GB" sz="1200"/>
                        <a:t>III</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Nhiên liệu, năng lượng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 </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813501474"/>
                  </a:ext>
                </a:extLst>
              </a:tr>
              <a:tr h="187195">
                <a:tc>
                  <a:txBody>
                    <a:bodyPr/>
                    <a:lstStyle/>
                    <a:p>
                      <a:pPr lvl="0" algn="ctr">
                        <a:lnSpc>
                          <a:spcPct val="115000"/>
                        </a:lnSpc>
                        <a:spcAft>
                          <a:spcPts val="1000"/>
                        </a:spcAft>
                      </a:pPr>
                      <a:r>
                        <a:rPr lang="en-GB" sz="1200"/>
                        <a:t>1</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Nước</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m</a:t>
                      </a:r>
                      <a:r>
                        <a:rPr lang="en-GB" sz="1200" baseline="300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30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3123992846"/>
                  </a:ext>
                </a:extLst>
              </a:tr>
              <a:tr h="187195">
                <a:tc>
                  <a:txBody>
                    <a:bodyPr/>
                    <a:lstStyle/>
                    <a:p>
                      <a:pPr lvl="0" algn="ctr">
                        <a:lnSpc>
                          <a:spcPct val="115000"/>
                        </a:lnSpc>
                        <a:spcAft>
                          <a:spcPts val="1000"/>
                        </a:spcAft>
                      </a:pPr>
                      <a:r>
                        <a:rPr lang="en-GB" sz="1200"/>
                        <a:t>2</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Than</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3634079134"/>
                  </a:ext>
                </a:extLst>
              </a:tr>
              <a:tr h="187195">
                <a:tc>
                  <a:txBody>
                    <a:bodyPr/>
                    <a:lstStyle/>
                    <a:p>
                      <a:pPr lvl="0" algn="ctr">
                        <a:lnSpc>
                          <a:spcPct val="115000"/>
                        </a:lnSpc>
                        <a:spcAft>
                          <a:spcPts val="1000"/>
                        </a:spcAft>
                      </a:pPr>
                      <a:r>
                        <a:rPr lang="en-GB" sz="1200"/>
                        <a:t>3</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Điện</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kwh</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620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2194094380"/>
                  </a:ext>
                </a:extLst>
              </a:tr>
              <a:tr h="187195">
                <a:tc>
                  <a:txBody>
                    <a:bodyPr/>
                    <a:lstStyle/>
                    <a:p>
                      <a:pPr lvl="0" algn="ctr">
                        <a:lnSpc>
                          <a:spcPct val="115000"/>
                        </a:lnSpc>
                        <a:spcAft>
                          <a:spcPts val="1000"/>
                        </a:spcAft>
                      </a:pPr>
                      <a:r>
                        <a:rPr lang="en-GB" sz="1200"/>
                        <a:t>4</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nSpc>
                          <a:spcPct val="115000"/>
                        </a:lnSpc>
                        <a:spcAft>
                          <a:spcPts val="1000"/>
                        </a:spcAft>
                      </a:pPr>
                      <a:r>
                        <a:rPr lang="en-GB" sz="1200"/>
                        <a:t>Chất đốt khác</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kg</a:t>
                      </a:r>
                      <a:endParaRPr lang="en-US" sz="1200">
                        <a:solidFill>
                          <a:srgbClr val="333333"/>
                        </a:solidFill>
                        <a:latin typeface="Arial" pitchFamily="34"/>
                        <a:ea typeface="Times New Roman" pitchFamily="18"/>
                        <a:cs typeface="Times New Roman" pitchFamily="18"/>
                      </a:endParaRPr>
                    </a:p>
                  </a:txBody>
                  <a:tcPr marL="19046" marR="19046" marT="0" marB="0"/>
                </a:tc>
                <a:tc>
                  <a:txBody>
                    <a:bodyPr/>
                    <a:lstStyle/>
                    <a:p>
                      <a:pPr lvl="0" algn="ctr">
                        <a:lnSpc>
                          <a:spcPct val="115000"/>
                        </a:lnSpc>
                        <a:spcAft>
                          <a:spcPts val="1000"/>
                        </a:spcAft>
                      </a:pPr>
                      <a:r>
                        <a:rPr lang="en-GB" sz="1200"/>
                        <a:t>610</a:t>
                      </a:r>
                      <a:endParaRPr lang="en-US" sz="1200">
                        <a:solidFill>
                          <a:srgbClr val="333333"/>
                        </a:solidFill>
                        <a:latin typeface="Arial" pitchFamily="34"/>
                        <a:ea typeface="Times New Roman" pitchFamily="18"/>
                        <a:cs typeface="Times New Roman" pitchFamily="18"/>
                      </a:endParaRPr>
                    </a:p>
                  </a:txBody>
                  <a:tcPr marL="19046" marR="19046" marT="0" marB="0"/>
                </a:tc>
                <a:extLst>
                  <a:ext uri="{0D108BD9-81ED-4DB2-BD59-A6C34878D82A}">
                    <a16:rowId xmlns:a16="http://schemas.microsoft.com/office/drawing/2014/main" val="642545098"/>
                  </a:ext>
                </a:extLst>
              </a:tr>
            </a:tbl>
          </a:graphicData>
        </a:graphic>
      </p:graphicFrame>
      <p:sp>
        <p:nvSpPr>
          <p:cNvPr id="6" name="TextBox 7">
            <a:extLst>
              <a:ext uri="{FF2B5EF4-FFF2-40B4-BE49-F238E27FC236}">
                <a16:creationId xmlns:a16="http://schemas.microsoft.com/office/drawing/2014/main" id="{74F702BF-1C95-9917-5ED3-BEBAD2FDEE23}"/>
              </a:ext>
            </a:extLst>
          </p:cNvPr>
          <p:cNvSpPr txBox="1"/>
          <p:nvPr/>
        </p:nvSpPr>
        <p:spPr>
          <a:xfrm>
            <a:off x="490036" y="1260802"/>
            <a:ext cx="3595603" cy="461662"/>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1" i="0" u="none" strike="noStrike" kern="0" cap="none" spc="0" baseline="0">
                <a:solidFill>
                  <a:srgbClr val="000000"/>
                </a:solidFill>
                <a:uFillTx/>
                <a:latin typeface="Arial"/>
                <a:ea typeface="Times New Roman" pitchFamily="18"/>
                <a:cs typeface="Times New Roman" pitchFamily="18"/>
              </a:rPr>
              <a:t>Định mức Nguyên – nhiên vật liệu để sản xuất 1 tấn giấy bao bì</a:t>
            </a:r>
            <a:endParaRPr lang="en-US" sz="1200" b="1" i="0" u="none" strike="noStrike" kern="0" cap="none" spc="0" baseline="0">
              <a:solidFill>
                <a:srgbClr val="000000"/>
              </a:solidFill>
              <a:uFillTx/>
              <a:latin typeface="Arial"/>
              <a:ea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502">
    <p:spTree>
      <p:nvGrpSpPr>
        <p:cNvPr id="1" name=""/>
        <p:cNvGrpSpPr/>
        <p:nvPr/>
      </p:nvGrpSpPr>
      <p:grpSpPr>
        <a:xfrm>
          <a:off x="0" y="0"/>
          <a:ext cx="0" cy="0"/>
          <a:chOff x="0" y="0"/>
          <a:chExt cx="0" cy="0"/>
        </a:xfrm>
      </p:grpSpPr>
      <p:sp>
        <p:nvSpPr>
          <p:cNvPr id="2" name="Google Shape;46;p15">
            <a:extLst>
              <a:ext uri="{FF2B5EF4-FFF2-40B4-BE49-F238E27FC236}">
                <a16:creationId xmlns:a16="http://schemas.microsoft.com/office/drawing/2014/main" id="{70E8E24D-2A8F-978D-CA73-5A17FF461C30}"/>
              </a:ext>
            </a:extLst>
          </p:cNvPr>
          <p:cNvSpPr txBox="1"/>
          <p:nvPr/>
        </p:nvSpPr>
        <p:spPr>
          <a:xfrm>
            <a:off x="1126431" y="1417576"/>
            <a:ext cx="3515712" cy="1445702"/>
          </a:xfrm>
          <a:prstGeom prst="rect">
            <a:avLst/>
          </a:prstGeom>
          <a:noFill/>
          <a:ln cap="flat">
            <a:noFill/>
          </a:ln>
        </p:spPr>
        <p:txBody>
          <a:bodyPr vert="horz" wrap="square" lIns="91421" tIns="91421" rIns="91421" bIns="91421"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1" i="0" u="none" strike="noStrike" kern="0" cap="none" spc="0" baseline="0">
                <a:solidFill>
                  <a:srgbClr val="337177"/>
                </a:solidFill>
                <a:uFillTx/>
                <a:latin typeface="Arial"/>
                <a:ea typeface="Fira Sans Extra Condensed"/>
                <a:cs typeface="Arial" pitchFamily="34"/>
              </a:rPr>
              <a:t>CẢM ƠN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45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BA6FB-AAE1-1A74-BAAA-7229956398DD}"/>
              </a:ext>
            </a:extLst>
          </p:cNvPr>
          <p:cNvSpPr txBox="1">
            <a:spLocks noGrp="1"/>
          </p:cNvSpPr>
          <p:nvPr>
            <p:ph type="title"/>
          </p:nvPr>
        </p:nvSpPr>
        <p:spPr>
          <a:xfrm>
            <a:off x="198406" y="816604"/>
            <a:ext cx="8229600"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800" b="1">
                <a:solidFill>
                  <a:srgbClr val="337177"/>
                </a:solidFill>
                <a:latin typeface="Arial" pitchFamily="34"/>
              </a:rPr>
              <a:t>Công nghệ sản xuất giấy</a:t>
            </a:r>
            <a:endParaRPr lang="en-US" sz="1800" b="1">
              <a:solidFill>
                <a:srgbClr val="337177"/>
              </a:solidFill>
              <a:latin typeface="Arial"/>
            </a:endParaRPr>
          </a:p>
        </p:txBody>
      </p:sp>
      <p:sp>
        <p:nvSpPr>
          <p:cNvPr id="3" name="Content Placeholder 8">
            <a:extLst>
              <a:ext uri="{FF2B5EF4-FFF2-40B4-BE49-F238E27FC236}">
                <a16:creationId xmlns:a16="http://schemas.microsoft.com/office/drawing/2014/main" id="{9407B241-DBD4-8EC5-9F45-65BE48DD75A0}"/>
              </a:ext>
            </a:extLst>
          </p:cNvPr>
          <p:cNvSpPr txBox="1"/>
          <p:nvPr/>
        </p:nvSpPr>
        <p:spPr>
          <a:xfrm>
            <a:off x="591644" y="1560377"/>
            <a:ext cx="6205767" cy="2563054"/>
          </a:xfrm>
          <a:prstGeom prst="rect">
            <a:avLst/>
          </a:prstGeom>
          <a:noFill/>
          <a:ln cap="flat">
            <a:noFill/>
          </a:ln>
        </p:spPr>
        <p:txBody>
          <a:bodyPr vert="horz" wrap="square" lIns="91440" tIns="45720" rIns="91440" bIns="45720" anchor="t" anchorCtr="0" compatLnSpc="1">
            <a:normAutofit/>
          </a:bodyPr>
          <a:lstStyle/>
          <a:p>
            <a:pPr marL="0" marR="0" lvl="0" indent="0" algn="just" defTabSz="914400" rtl="0" fontAlgn="auto" hangingPunct="1">
              <a:lnSpc>
                <a:spcPct val="100000"/>
              </a:lnSpc>
              <a:spcBef>
                <a:spcPts val="600"/>
              </a:spcBef>
              <a:spcAft>
                <a:spcPts val="0"/>
              </a:spcAft>
              <a:buNone/>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MS Mincho" pitchFamily="49"/>
                <a:cs typeface="Times New Roman" pitchFamily="18"/>
              </a:rPr>
              <a:t>Có 3 quy trình sản xuất bột giấy cơ bản:</a:t>
            </a:r>
          </a:p>
          <a:p>
            <a:pPr marL="0" marR="0" lvl="0" indent="0" algn="just" defTabSz="914400" rtl="0" fontAlgn="auto" hangingPunct="1">
              <a:lnSpc>
                <a:spcPct val="100000"/>
              </a:lnSpc>
              <a:spcBef>
                <a:spcPts val="60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MS Mincho" pitchFamily="49"/>
                <a:cs typeface="Times New Roman" pitchFamily="18"/>
              </a:rPr>
              <a:t> Bột gỗ hóa học: </a:t>
            </a:r>
            <a:r>
              <a:rPr lang="en-US" sz="1200" b="0" i="0" u="none" strike="noStrike" kern="0" cap="none" spc="0" baseline="0">
                <a:solidFill>
                  <a:srgbClr val="000000"/>
                </a:solidFill>
                <a:uFillTx/>
                <a:latin typeface="Arial"/>
                <a:ea typeface="MS Mincho" pitchFamily="49"/>
                <a:cs typeface="Times New Roman" pitchFamily="18"/>
              </a:rPr>
              <a:t>được sản xuất bằng việc tổng hợp những mảnh gỗ vụn và hóa chất trong các bình chứa lớn được gọi là nồi nấu. Tại đó, nhiệt và hóa chất sẽ phá vỡ Lignin, các Lignin sẽ liên kết với sợi xenlulo mà không làm suy giảm các sợi xenlulo nghiêm trọng. </a:t>
            </a:r>
          </a:p>
          <a:p>
            <a:pPr marL="0" marR="0" lvl="0" indent="0" algn="just" defTabSz="914400" rtl="0" fontAlgn="auto" hangingPunct="1">
              <a:lnSpc>
                <a:spcPct val="100000"/>
              </a:lnSpc>
              <a:spcBef>
                <a:spcPts val="60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MS Mincho" pitchFamily="49"/>
                <a:cs typeface="Times New Roman" pitchFamily="18"/>
              </a:rPr>
              <a:t> Bột gỗ cơ học</a:t>
            </a:r>
            <a:r>
              <a:rPr lang="en-US" sz="1200" b="0" i="0" u="none" strike="noStrike" kern="0" cap="none" spc="0" baseline="0">
                <a:solidFill>
                  <a:srgbClr val="000000"/>
                </a:solidFill>
                <a:uFillTx/>
                <a:latin typeface="Arial"/>
                <a:ea typeface="MS Mincho" pitchFamily="49"/>
                <a:cs typeface="Times New Roman" pitchFamily="18"/>
              </a:rPr>
              <a:t>: còn gọi là bột gỗ mài, là một loại bột giấy được tạo ra bằng cách nghiền cơ học các nguyên liệu thô dạng sợi. Hơi và hóa chất được đưa trực tiếp vào gỗ để mài và tẩy trắng dễ dàng hơn. </a:t>
            </a:r>
          </a:p>
          <a:p>
            <a:pPr marL="0" marR="0" lvl="0" indent="0" algn="just" defTabSz="914400" rtl="0" fontAlgn="auto" hangingPunct="1">
              <a:lnSpc>
                <a:spcPct val="100000"/>
              </a:lnSpc>
              <a:spcBef>
                <a:spcPts val="60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MS Mincho" pitchFamily="49"/>
                <a:cs typeface="Times New Roman" pitchFamily="18"/>
              </a:rPr>
              <a:t> Bột giấy tái chế</a:t>
            </a:r>
            <a:r>
              <a:rPr lang="en-US" sz="1200" b="0" i="0" u="none" strike="noStrike" kern="0" cap="none" spc="0" baseline="0">
                <a:solidFill>
                  <a:srgbClr val="000000"/>
                </a:solidFill>
                <a:uFillTx/>
                <a:latin typeface="Arial"/>
                <a:ea typeface="MS Mincho" pitchFamily="49"/>
                <a:cs typeface="Times New Roman" pitchFamily="18"/>
              </a:rPr>
              <a:t>: còn được gọi là bột giấy khử mực  (DIP). DIP là giấy tái chế đã được xử lý hóa chất. Do đó đã loại bỏ được mực in và các yếu tố không mong muốn khác và giải phóng các sợi giấy.  </a:t>
            </a:r>
            <a:endParaRPr lang="en-US" sz="1050" b="0" i="0" u="none" strike="noStrike" kern="0" cap="none" spc="0" baseline="0">
              <a:solidFill>
                <a:srgbClr val="000000"/>
              </a:solidFill>
              <a:uFillTx/>
              <a:latin typeface="Arial"/>
              <a:ea typeface="Arial"/>
              <a:cs typeface="Arial"/>
            </a:endParaRPr>
          </a:p>
        </p:txBody>
      </p:sp>
      <p:grpSp>
        <p:nvGrpSpPr>
          <p:cNvPr id="4" name="Group 5">
            <a:extLst>
              <a:ext uri="{FF2B5EF4-FFF2-40B4-BE49-F238E27FC236}">
                <a16:creationId xmlns:a16="http://schemas.microsoft.com/office/drawing/2014/main" id="{0AA9E02F-B4E2-947D-1023-812835F174F8}"/>
              </a:ext>
            </a:extLst>
          </p:cNvPr>
          <p:cNvGrpSpPr/>
          <p:nvPr/>
        </p:nvGrpSpPr>
        <p:grpSpPr>
          <a:xfrm>
            <a:off x="6866942" y="1387190"/>
            <a:ext cx="2083414" cy="3345149"/>
            <a:chOff x="6866942" y="1387190"/>
            <a:chExt cx="2083414" cy="3345149"/>
          </a:xfrm>
        </p:grpSpPr>
        <p:pic>
          <p:nvPicPr>
            <p:cNvPr id="5" name="Picture 4" descr="Power Generation for the Pulp and Paper Industry | GE Gas Power">
              <a:extLst>
                <a:ext uri="{FF2B5EF4-FFF2-40B4-BE49-F238E27FC236}">
                  <a16:creationId xmlns:a16="http://schemas.microsoft.com/office/drawing/2014/main" id="{8618F442-5DA0-C48F-BBDF-E81F52C36A06}"/>
                </a:ext>
              </a:extLst>
            </p:cNvPr>
            <p:cNvPicPr>
              <a:picLocks noChangeAspect="1"/>
            </p:cNvPicPr>
            <p:nvPr/>
          </p:nvPicPr>
          <p:blipFill>
            <a:blip r:embed="rId3"/>
            <a:srcRect/>
            <a:stretch>
              <a:fillRect/>
            </a:stretch>
          </p:blipFill>
          <p:spPr>
            <a:xfrm>
              <a:off x="7021174" y="1387190"/>
              <a:ext cx="1764947" cy="992901"/>
            </a:xfrm>
            <a:prstGeom prst="rect">
              <a:avLst/>
            </a:prstGeom>
            <a:noFill/>
            <a:ln cap="flat">
              <a:noFill/>
            </a:ln>
          </p:spPr>
        </p:pic>
        <p:pic>
          <p:nvPicPr>
            <p:cNvPr id="6" name="Picture 6">
              <a:extLst>
                <a:ext uri="{FF2B5EF4-FFF2-40B4-BE49-F238E27FC236}">
                  <a16:creationId xmlns:a16="http://schemas.microsoft.com/office/drawing/2014/main" id="{37278B05-DC12-2F6A-2DB5-B31C1FE662FC}"/>
                </a:ext>
              </a:extLst>
            </p:cNvPr>
            <p:cNvPicPr>
              <a:picLocks noChangeAspect="1"/>
            </p:cNvPicPr>
            <p:nvPr/>
          </p:nvPicPr>
          <p:blipFill>
            <a:blip r:embed="rId4"/>
            <a:srcRect/>
            <a:stretch>
              <a:fillRect/>
            </a:stretch>
          </p:blipFill>
          <p:spPr>
            <a:xfrm>
              <a:off x="6866942" y="2380091"/>
              <a:ext cx="2083414" cy="2352248"/>
            </a:xfrm>
            <a:prstGeom prst="rect">
              <a:avLst/>
            </a:prstGeom>
            <a:noFill/>
            <a:ln cap="flat">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49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39936-EDB2-8719-3219-DAD359CE2CA8}"/>
              </a:ext>
            </a:extLst>
          </p:cNvPr>
          <p:cNvSpPr txBox="1">
            <a:spLocks noGrp="1"/>
          </p:cNvSpPr>
          <p:nvPr>
            <p:ph type="title"/>
          </p:nvPr>
        </p:nvSpPr>
        <p:spPr>
          <a:xfrm>
            <a:off x="27185" y="794156"/>
            <a:ext cx="8229600"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800" b="1">
                <a:solidFill>
                  <a:srgbClr val="337177"/>
                </a:solidFill>
                <a:latin typeface="Arial" pitchFamily="34"/>
              </a:rPr>
              <a:t>Công nghệ sản xuất giấy</a:t>
            </a:r>
            <a:endParaRPr lang="en-US" sz="1800" b="1">
              <a:solidFill>
                <a:srgbClr val="337177"/>
              </a:solidFill>
              <a:latin typeface="Arial"/>
            </a:endParaRPr>
          </a:p>
        </p:txBody>
      </p:sp>
      <p:pic>
        <p:nvPicPr>
          <p:cNvPr id="3" name="Picture 2" descr="Pulp and Paper Mill Battles Corrosion with SAAFShield® Technology - AAF  International">
            <a:extLst>
              <a:ext uri="{FF2B5EF4-FFF2-40B4-BE49-F238E27FC236}">
                <a16:creationId xmlns:a16="http://schemas.microsoft.com/office/drawing/2014/main" id="{8C42AE66-5E2C-DA08-826A-7DDBC5A0BBDE}"/>
              </a:ext>
            </a:extLst>
          </p:cNvPr>
          <p:cNvPicPr>
            <a:picLocks noChangeAspect="1"/>
          </p:cNvPicPr>
          <p:nvPr/>
        </p:nvPicPr>
        <p:blipFill>
          <a:blip r:embed="rId2"/>
          <a:srcRect/>
          <a:stretch>
            <a:fillRect/>
          </a:stretch>
        </p:blipFill>
        <p:spPr>
          <a:xfrm>
            <a:off x="458041" y="1477633"/>
            <a:ext cx="2956867" cy="1972653"/>
          </a:xfrm>
          <a:prstGeom prst="rect">
            <a:avLst/>
          </a:prstGeom>
          <a:noFill/>
          <a:ln cap="flat">
            <a:noFill/>
          </a:ln>
        </p:spPr>
      </p:pic>
      <p:grpSp>
        <p:nvGrpSpPr>
          <p:cNvPr id="4" name="Group 50">
            <a:extLst>
              <a:ext uri="{FF2B5EF4-FFF2-40B4-BE49-F238E27FC236}">
                <a16:creationId xmlns:a16="http://schemas.microsoft.com/office/drawing/2014/main" id="{097C7DF9-14C7-3A3C-B893-832B845A7997}"/>
              </a:ext>
            </a:extLst>
          </p:cNvPr>
          <p:cNvGrpSpPr/>
          <p:nvPr/>
        </p:nvGrpSpPr>
        <p:grpSpPr>
          <a:xfrm>
            <a:off x="3531595" y="1165631"/>
            <a:ext cx="5612404" cy="3949824"/>
            <a:chOff x="3531595" y="1165631"/>
            <a:chExt cx="5612404" cy="3949824"/>
          </a:xfrm>
        </p:grpSpPr>
        <p:sp>
          <p:nvSpPr>
            <p:cNvPr id="5" name="TextBox 51">
              <a:extLst>
                <a:ext uri="{FF2B5EF4-FFF2-40B4-BE49-F238E27FC236}">
                  <a16:creationId xmlns:a16="http://schemas.microsoft.com/office/drawing/2014/main" id="{AD4D722C-B035-620B-9816-D47F5A51F89C}"/>
                </a:ext>
              </a:extLst>
            </p:cNvPr>
            <p:cNvSpPr txBox="1"/>
            <p:nvPr/>
          </p:nvSpPr>
          <p:spPr>
            <a:xfrm>
              <a:off x="3645365" y="4653793"/>
              <a:ext cx="5498634" cy="461662"/>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MS Mincho" pitchFamily="49"/>
                  <a:cs typeface="Times New Roman" pitchFamily="18"/>
                </a:rPr>
                <a:t>Sơ đồ quy trình sản xuất giấy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a:ea typeface="MS Mincho" pitchFamily="49"/>
                  <a:cs typeface="Times New Roman" pitchFamily="18"/>
                </a:rPr>
                <a:t>(Pandey &amp; Prakash, 2018)</a:t>
              </a:r>
              <a:endParaRPr lang="en-US" sz="1050" b="1" i="0" u="none" strike="noStrike" kern="0" cap="none" spc="0" baseline="0">
                <a:solidFill>
                  <a:srgbClr val="000000"/>
                </a:solidFill>
                <a:uFillTx/>
                <a:latin typeface="Arial"/>
                <a:ea typeface="Arial"/>
                <a:cs typeface="Arial"/>
              </a:endParaRPr>
            </a:p>
          </p:txBody>
        </p:sp>
        <p:sp>
          <p:nvSpPr>
            <p:cNvPr id="6" name="Rectangle 53">
              <a:extLst>
                <a:ext uri="{FF2B5EF4-FFF2-40B4-BE49-F238E27FC236}">
                  <a16:creationId xmlns:a16="http://schemas.microsoft.com/office/drawing/2014/main" id="{87F0020C-353D-BC5A-1962-F0C77ECDABAC}"/>
                </a:ext>
              </a:extLst>
            </p:cNvPr>
            <p:cNvSpPr/>
            <p:nvPr/>
          </p:nvSpPr>
          <p:spPr>
            <a:xfrm>
              <a:off x="4046412" y="1911333"/>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Bột giấy nguyên chất</a:t>
              </a:r>
            </a:p>
          </p:txBody>
        </p:sp>
        <p:sp>
          <p:nvSpPr>
            <p:cNvPr id="7" name="Rectangle 54">
              <a:extLst>
                <a:ext uri="{FF2B5EF4-FFF2-40B4-BE49-F238E27FC236}">
                  <a16:creationId xmlns:a16="http://schemas.microsoft.com/office/drawing/2014/main" id="{C34DEF7F-14DA-FD17-9E28-4CEBC68E0602}"/>
                </a:ext>
              </a:extLst>
            </p:cNvPr>
            <p:cNvSpPr/>
            <p:nvPr/>
          </p:nvSpPr>
          <p:spPr>
            <a:xfrm>
              <a:off x="3982724" y="2626586"/>
              <a:ext cx="594433"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Bột giấy tái chế</a:t>
              </a:r>
            </a:p>
          </p:txBody>
        </p:sp>
        <p:sp>
          <p:nvSpPr>
            <p:cNvPr id="8" name="Rectangle 55">
              <a:extLst>
                <a:ext uri="{FF2B5EF4-FFF2-40B4-BE49-F238E27FC236}">
                  <a16:creationId xmlns:a16="http://schemas.microsoft.com/office/drawing/2014/main" id="{904F82DB-40C3-58D2-8E65-6CD042E881AD}"/>
                </a:ext>
              </a:extLst>
            </p:cNvPr>
            <p:cNvSpPr/>
            <p:nvPr/>
          </p:nvSpPr>
          <p:spPr>
            <a:xfrm>
              <a:off x="4953981" y="2212884"/>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Nghiền lại</a:t>
              </a:r>
            </a:p>
          </p:txBody>
        </p:sp>
        <p:sp>
          <p:nvSpPr>
            <p:cNvPr id="9" name="Rectangle 56">
              <a:extLst>
                <a:ext uri="{FF2B5EF4-FFF2-40B4-BE49-F238E27FC236}">
                  <a16:creationId xmlns:a16="http://schemas.microsoft.com/office/drawing/2014/main" id="{2691EAE8-A336-B5B2-46E2-730F06A19E77}"/>
                </a:ext>
              </a:extLst>
            </p:cNvPr>
            <p:cNvSpPr/>
            <p:nvPr/>
          </p:nvSpPr>
          <p:spPr>
            <a:xfrm>
              <a:off x="5941167" y="1911333"/>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Làm sạch đơn giản</a:t>
              </a:r>
            </a:p>
          </p:txBody>
        </p:sp>
        <p:sp>
          <p:nvSpPr>
            <p:cNvPr id="10" name="Rectangle 57">
              <a:extLst>
                <a:ext uri="{FF2B5EF4-FFF2-40B4-BE49-F238E27FC236}">
                  <a16:creationId xmlns:a16="http://schemas.microsoft.com/office/drawing/2014/main" id="{AB081BE9-B656-1E84-DD39-FEEA76EF1F8B}"/>
                </a:ext>
              </a:extLst>
            </p:cNvPr>
            <p:cNvSpPr/>
            <p:nvPr/>
          </p:nvSpPr>
          <p:spPr>
            <a:xfrm>
              <a:off x="6763816" y="1911333"/>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Lọc</a:t>
              </a:r>
            </a:p>
          </p:txBody>
        </p:sp>
        <p:sp>
          <p:nvSpPr>
            <p:cNvPr id="11" name="Rectangle 58">
              <a:extLst>
                <a:ext uri="{FF2B5EF4-FFF2-40B4-BE49-F238E27FC236}">
                  <a16:creationId xmlns:a16="http://schemas.microsoft.com/office/drawing/2014/main" id="{B5487860-96A5-6E2E-2012-7241C4B70D95}"/>
                </a:ext>
              </a:extLst>
            </p:cNvPr>
            <p:cNvSpPr/>
            <p:nvPr/>
          </p:nvSpPr>
          <p:spPr>
            <a:xfrm>
              <a:off x="7595097" y="1911333"/>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Tẩy trắng</a:t>
              </a:r>
            </a:p>
          </p:txBody>
        </p:sp>
        <p:sp>
          <p:nvSpPr>
            <p:cNvPr id="12" name="Rectangle 59">
              <a:extLst>
                <a:ext uri="{FF2B5EF4-FFF2-40B4-BE49-F238E27FC236}">
                  <a16:creationId xmlns:a16="http://schemas.microsoft.com/office/drawing/2014/main" id="{88D727E1-7444-B643-1FE7-1FEEA96DDB44}"/>
                </a:ext>
              </a:extLst>
            </p:cNvPr>
            <p:cNvSpPr/>
            <p:nvPr/>
          </p:nvSpPr>
          <p:spPr>
            <a:xfrm>
              <a:off x="7591778" y="2569262"/>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700" b="0" i="0" u="none" strike="noStrike" kern="0" cap="none" spc="0" baseline="0">
                <a:solidFill>
                  <a:srgbClr val="000000"/>
                </a:solidFill>
                <a:uFillTx/>
                <a:latin typeface="Arial"/>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700" b="0" i="0" u="none" strike="noStrike" kern="0" cap="none" spc="0" baseline="0">
                <a:solidFill>
                  <a:srgbClr val="000000"/>
                </a:solidFill>
                <a:uFillTx/>
                <a:latin typeface="Arial"/>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00" b="0" i="0" u="none" strike="noStrike" kern="0" cap="none" spc="0" baseline="0">
                  <a:solidFill>
                    <a:srgbClr val="000000"/>
                  </a:solidFill>
                  <a:uFillTx/>
                  <a:latin typeface="Arial"/>
                </a:rPr>
                <a:t>Loại bỏ mực</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700" b="0" i="0" u="none" strike="noStrike" kern="0" cap="none" spc="0" baseline="0">
                <a:solidFill>
                  <a:srgbClr val="000000"/>
                </a:solidFill>
                <a:uFillTx/>
                <a:latin typeface="Arial"/>
              </a:endParaRPr>
            </a:p>
          </p:txBody>
        </p:sp>
        <p:sp>
          <p:nvSpPr>
            <p:cNvPr id="13" name="Rectangle 60">
              <a:extLst>
                <a:ext uri="{FF2B5EF4-FFF2-40B4-BE49-F238E27FC236}">
                  <a16:creationId xmlns:a16="http://schemas.microsoft.com/office/drawing/2014/main" id="{4AB0771B-5E7E-F665-26E3-AE75092C0345}"/>
                </a:ext>
              </a:extLst>
            </p:cNvPr>
            <p:cNvSpPr/>
            <p:nvPr/>
          </p:nvSpPr>
          <p:spPr>
            <a:xfrm>
              <a:off x="6790352" y="2569262"/>
              <a:ext cx="530745" cy="423668"/>
            </a:xfrm>
            <a:prstGeom prst="rect">
              <a:avLst/>
            </a:prstGeom>
            <a:noFill/>
            <a:ln w="12701" cap="flat">
              <a:solidFill>
                <a:srgbClr val="00000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50" b="0" i="0" u="none" strike="noStrike" kern="0" cap="none" spc="0" baseline="0">
                  <a:solidFill>
                    <a:srgbClr val="000000"/>
                  </a:solidFill>
                  <a:uFillTx/>
                  <a:latin typeface="Arial"/>
                </a:rPr>
                <a:t>Làm sạch sâu</a:t>
              </a:r>
            </a:p>
          </p:txBody>
        </p:sp>
        <p:sp>
          <p:nvSpPr>
            <p:cNvPr id="14" name="Rectangle 61">
              <a:extLst>
                <a:ext uri="{FF2B5EF4-FFF2-40B4-BE49-F238E27FC236}">
                  <a16:creationId xmlns:a16="http://schemas.microsoft.com/office/drawing/2014/main" id="{084CF258-CC85-9583-805A-F9052E7AF5E1}"/>
                </a:ext>
              </a:extLst>
            </p:cNvPr>
            <p:cNvSpPr/>
            <p:nvPr/>
          </p:nvSpPr>
          <p:spPr>
            <a:xfrm>
              <a:off x="3531595" y="4122087"/>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Làm tơi</a:t>
              </a:r>
            </a:p>
          </p:txBody>
        </p:sp>
        <p:sp>
          <p:nvSpPr>
            <p:cNvPr id="15" name="Rectangle 62">
              <a:extLst>
                <a:ext uri="{FF2B5EF4-FFF2-40B4-BE49-F238E27FC236}">
                  <a16:creationId xmlns:a16="http://schemas.microsoft.com/office/drawing/2014/main" id="{3E7F8DFC-4875-5AEF-2692-B6DD2B426DFA}"/>
                </a:ext>
              </a:extLst>
            </p:cNvPr>
            <p:cNvSpPr/>
            <p:nvPr/>
          </p:nvSpPr>
          <p:spPr>
            <a:xfrm>
              <a:off x="5203429" y="4121859"/>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Xeo và ép giấy</a:t>
              </a:r>
            </a:p>
          </p:txBody>
        </p:sp>
        <p:sp>
          <p:nvSpPr>
            <p:cNvPr id="16" name="Rectangle 63">
              <a:extLst>
                <a:ext uri="{FF2B5EF4-FFF2-40B4-BE49-F238E27FC236}">
                  <a16:creationId xmlns:a16="http://schemas.microsoft.com/office/drawing/2014/main" id="{8D6EDDC5-4267-5A6A-021A-CA4E7651446D}"/>
                </a:ext>
              </a:extLst>
            </p:cNvPr>
            <p:cNvSpPr/>
            <p:nvPr/>
          </p:nvSpPr>
          <p:spPr>
            <a:xfrm>
              <a:off x="6023436" y="4121859"/>
              <a:ext cx="514596"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Sấy sơ bộ</a:t>
              </a:r>
            </a:p>
          </p:txBody>
        </p:sp>
        <p:sp>
          <p:nvSpPr>
            <p:cNvPr id="17" name="Rectangle 64">
              <a:extLst>
                <a:ext uri="{FF2B5EF4-FFF2-40B4-BE49-F238E27FC236}">
                  <a16:creationId xmlns:a16="http://schemas.microsoft.com/office/drawing/2014/main" id="{68D4D896-2D02-A910-BDFC-F5944790C580}"/>
                </a:ext>
              </a:extLst>
            </p:cNvPr>
            <p:cNvSpPr/>
            <p:nvPr/>
          </p:nvSpPr>
          <p:spPr>
            <a:xfrm>
              <a:off x="4383441" y="4121859"/>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Lưu trữ và hoà trộn</a:t>
              </a:r>
            </a:p>
          </p:txBody>
        </p:sp>
        <p:sp>
          <p:nvSpPr>
            <p:cNvPr id="18" name="Rectangle 65">
              <a:extLst>
                <a:ext uri="{FF2B5EF4-FFF2-40B4-BE49-F238E27FC236}">
                  <a16:creationId xmlns:a16="http://schemas.microsoft.com/office/drawing/2014/main" id="{F2B6ED54-B859-0DD0-C0B4-25BD7A63EB36}"/>
                </a:ext>
              </a:extLst>
            </p:cNvPr>
            <p:cNvSpPr/>
            <p:nvPr/>
          </p:nvSpPr>
          <p:spPr>
            <a:xfrm>
              <a:off x="6835249" y="4121859"/>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Giao keo tráng phủ nhiều lớp</a:t>
              </a:r>
            </a:p>
          </p:txBody>
        </p:sp>
        <p:sp>
          <p:nvSpPr>
            <p:cNvPr id="19" name="Rectangle 66">
              <a:extLst>
                <a:ext uri="{FF2B5EF4-FFF2-40B4-BE49-F238E27FC236}">
                  <a16:creationId xmlns:a16="http://schemas.microsoft.com/office/drawing/2014/main" id="{4622D170-15CF-1B5F-162B-2BEFDC7D3B50}"/>
                </a:ext>
              </a:extLst>
            </p:cNvPr>
            <p:cNvSpPr/>
            <p:nvPr/>
          </p:nvSpPr>
          <p:spPr>
            <a:xfrm>
              <a:off x="7680338" y="4121859"/>
              <a:ext cx="530745"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Sấy</a:t>
              </a:r>
            </a:p>
          </p:txBody>
        </p:sp>
        <p:sp>
          <p:nvSpPr>
            <p:cNvPr id="20" name="Rectangle 67">
              <a:extLst>
                <a:ext uri="{FF2B5EF4-FFF2-40B4-BE49-F238E27FC236}">
                  <a16:creationId xmlns:a16="http://schemas.microsoft.com/office/drawing/2014/main" id="{65E7F61E-D9B3-028B-442B-8F82D8022D70}"/>
                </a:ext>
              </a:extLst>
            </p:cNvPr>
            <p:cNvSpPr/>
            <p:nvPr/>
          </p:nvSpPr>
          <p:spPr>
            <a:xfrm>
              <a:off x="8525435" y="4121859"/>
              <a:ext cx="504803" cy="42366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Cán láng</a:t>
              </a:r>
            </a:p>
          </p:txBody>
        </p:sp>
        <p:grpSp>
          <p:nvGrpSpPr>
            <p:cNvPr id="21" name="Group 68">
              <a:extLst>
                <a:ext uri="{FF2B5EF4-FFF2-40B4-BE49-F238E27FC236}">
                  <a16:creationId xmlns:a16="http://schemas.microsoft.com/office/drawing/2014/main" id="{D518F869-8F1B-B77C-E93D-6175CA8DE23B}"/>
                </a:ext>
              </a:extLst>
            </p:cNvPr>
            <p:cNvGrpSpPr/>
            <p:nvPr/>
          </p:nvGrpSpPr>
          <p:grpSpPr>
            <a:xfrm>
              <a:off x="6835249" y="3620667"/>
              <a:ext cx="2162885" cy="415768"/>
              <a:chOff x="6835249" y="3620667"/>
              <a:chExt cx="2162885" cy="415768"/>
            </a:xfrm>
          </p:grpSpPr>
          <p:cxnSp>
            <p:nvCxnSpPr>
              <p:cNvPr id="22" name="Straight Connector 69">
                <a:extLst>
                  <a:ext uri="{FF2B5EF4-FFF2-40B4-BE49-F238E27FC236}">
                    <a16:creationId xmlns:a16="http://schemas.microsoft.com/office/drawing/2014/main" id="{75983866-511B-7A99-046B-FCA0CF8E770E}"/>
                  </a:ext>
                </a:extLst>
              </p:cNvPr>
              <p:cNvCxnSpPr/>
              <p:nvPr/>
            </p:nvCxnSpPr>
            <p:spPr>
              <a:xfrm flipH="1">
                <a:off x="6835249" y="4036435"/>
                <a:ext cx="257331" cy="0"/>
              </a:xfrm>
              <a:prstGeom prst="straightConnector1">
                <a:avLst/>
              </a:prstGeom>
              <a:noFill/>
              <a:ln w="12701" cap="flat">
                <a:solidFill>
                  <a:srgbClr val="000000"/>
                </a:solidFill>
                <a:prstDash val="solid"/>
                <a:miter/>
              </a:ln>
            </p:spPr>
          </p:cxnSp>
          <p:cxnSp>
            <p:nvCxnSpPr>
              <p:cNvPr id="23" name="Straight Connector 70">
                <a:extLst>
                  <a:ext uri="{FF2B5EF4-FFF2-40B4-BE49-F238E27FC236}">
                    <a16:creationId xmlns:a16="http://schemas.microsoft.com/office/drawing/2014/main" id="{F965F753-2866-A824-F6B1-39132606BE86}"/>
                  </a:ext>
                </a:extLst>
              </p:cNvPr>
              <p:cNvCxnSpPr/>
              <p:nvPr/>
            </p:nvCxnSpPr>
            <p:spPr>
              <a:xfrm flipV="1">
                <a:off x="6835249" y="3620667"/>
                <a:ext cx="1039298" cy="415768"/>
              </a:xfrm>
              <a:prstGeom prst="straightConnector1">
                <a:avLst/>
              </a:prstGeom>
              <a:noFill/>
              <a:ln w="12701" cap="flat">
                <a:solidFill>
                  <a:srgbClr val="000000"/>
                </a:solidFill>
                <a:prstDash val="solid"/>
                <a:miter/>
              </a:ln>
            </p:spPr>
          </p:cxnSp>
          <p:cxnSp>
            <p:nvCxnSpPr>
              <p:cNvPr id="24" name="Straight Connector 71">
                <a:extLst>
                  <a:ext uri="{FF2B5EF4-FFF2-40B4-BE49-F238E27FC236}">
                    <a16:creationId xmlns:a16="http://schemas.microsoft.com/office/drawing/2014/main" id="{624AF910-E2B6-7C28-C2EB-3B7854A77065}"/>
                  </a:ext>
                </a:extLst>
              </p:cNvPr>
              <p:cNvCxnSpPr/>
              <p:nvPr/>
            </p:nvCxnSpPr>
            <p:spPr>
              <a:xfrm>
                <a:off x="7874547" y="3620667"/>
                <a:ext cx="1123587" cy="415768"/>
              </a:xfrm>
              <a:prstGeom prst="straightConnector1">
                <a:avLst/>
              </a:prstGeom>
              <a:noFill/>
              <a:ln w="12701" cap="flat">
                <a:solidFill>
                  <a:srgbClr val="000000"/>
                </a:solidFill>
                <a:prstDash val="solid"/>
                <a:miter/>
              </a:ln>
            </p:spPr>
          </p:cxnSp>
          <p:cxnSp>
            <p:nvCxnSpPr>
              <p:cNvPr id="25" name="Straight Connector 72">
                <a:extLst>
                  <a:ext uri="{FF2B5EF4-FFF2-40B4-BE49-F238E27FC236}">
                    <a16:creationId xmlns:a16="http://schemas.microsoft.com/office/drawing/2014/main" id="{37240147-1365-BFAF-05D5-EA5FACEFDBE5}"/>
                  </a:ext>
                </a:extLst>
              </p:cNvPr>
              <p:cNvCxnSpPr/>
              <p:nvPr/>
            </p:nvCxnSpPr>
            <p:spPr>
              <a:xfrm flipH="1">
                <a:off x="8740795" y="4036435"/>
                <a:ext cx="257339" cy="0"/>
              </a:xfrm>
              <a:prstGeom prst="straightConnector1">
                <a:avLst/>
              </a:prstGeom>
              <a:noFill/>
              <a:ln w="12701" cap="flat">
                <a:solidFill>
                  <a:srgbClr val="000000"/>
                </a:solidFill>
                <a:prstDash val="solid"/>
                <a:miter/>
              </a:ln>
            </p:spPr>
          </p:cxnSp>
        </p:grpSp>
        <p:cxnSp>
          <p:nvCxnSpPr>
            <p:cNvPr id="26" name="Connector: Elbow 73">
              <a:extLst>
                <a:ext uri="{FF2B5EF4-FFF2-40B4-BE49-F238E27FC236}">
                  <a16:creationId xmlns:a16="http://schemas.microsoft.com/office/drawing/2014/main" id="{9DDD3567-835B-97ED-2B72-5D17E1A680A2}"/>
                </a:ext>
              </a:extLst>
            </p:cNvPr>
            <p:cNvCxnSpPr>
              <a:stCxn id="6" idx="3"/>
            </p:cNvCxnSpPr>
            <p:nvPr/>
          </p:nvCxnSpPr>
          <p:spPr>
            <a:xfrm>
              <a:off x="4577157" y="2123172"/>
              <a:ext cx="376824" cy="211830"/>
            </a:xfrm>
            <a:prstGeom prst="bentConnector3">
              <a:avLst/>
            </a:prstGeom>
            <a:noFill/>
            <a:ln w="12701" cap="flat">
              <a:solidFill>
                <a:srgbClr val="000000"/>
              </a:solidFill>
              <a:prstDash val="solid"/>
              <a:miter/>
              <a:tailEnd type="arrow"/>
            </a:ln>
          </p:spPr>
        </p:cxnSp>
        <p:cxnSp>
          <p:nvCxnSpPr>
            <p:cNvPr id="27" name="Connector: Elbow 74">
              <a:extLst>
                <a:ext uri="{FF2B5EF4-FFF2-40B4-BE49-F238E27FC236}">
                  <a16:creationId xmlns:a16="http://schemas.microsoft.com/office/drawing/2014/main" id="{BD191256-D50D-E96B-60F5-B890A75F1CA9}"/>
                </a:ext>
              </a:extLst>
            </p:cNvPr>
            <p:cNvCxnSpPr>
              <a:stCxn id="7" idx="3"/>
            </p:cNvCxnSpPr>
            <p:nvPr/>
          </p:nvCxnSpPr>
          <p:spPr>
            <a:xfrm flipV="1">
              <a:off x="4577157" y="2529221"/>
              <a:ext cx="376824" cy="309195"/>
            </a:xfrm>
            <a:prstGeom prst="bentConnector3">
              <a:avLst/>
            </a:prstGeom>
            <a:noFill/>
            <a:ln w="12701" cap="flat">
              <a:solidFill>
                <a:srgbClr val="000000"/>
              </a:solidFill>
              <a:prstDash val="solid"/>
              <a:miter/>
              <a:tailEnd type="arrow"/>
            </a:ln>
          </p:spPr>
        </p:cxnSp>
        <p:cxnSp>
          <p:nvCxnSpPr>
            <p:cNvPr id="28" name="Connector: Elbow 75">
              <a:extLst>
                <a:ext uri="{FF2B5EF4-FFF2-40B4-BE49-F238E27FC236}">
                  <a16:creationId xmlns:a16="http://schemas.microsoft.com/office/drawing/2014/main" id="{1FA9D351-B5BB-8A7C-E093-17FA8EE9903C}"/>
                </a:ext>
              </a:extLst>
            </p:cNvPr>
            <p:cNvCxnSpPr>
              <a:endCxn id="9" idx="1"/>
            </p:cNvCxnSpPr>
            <p:nvPr/>
          </p:nvCxnSpPr>
          <p:spPr>
            <a:xfrm flipV="1">
              <a:off x="5484726" y="2123172"/>
              <a:ext cx="456441" cy="211830"/>
            </a:xfrm>
            <a:prstGeom prst="bentConnector3">
              <a:avLst/>
            </a:prstGeom>
            <a:noFill/>
            <a:ln w="12701" cap="flat">
              <a:solidFill>
                <a:srgbClr val="000000"/>
              </a:solidFill>
              <a:prstDash val="solid"/>
              <a:miter/>
              <a:tailEnd type="arrow"/>
            </a:ln>
          </p:spPr>
        </p:cxnSp>
        <p:cxnSp>
          <p:nvCxnSpPr>
            <p:cNvPr id="29" name="Connector: Elbow 76">
              <a:extLst>
                <a:ext uri="{FF2B5EF4-FFF2-40B4-BE49-F238E27FC236}">
                  <a16:creationId xmlns:a16="http://schemas.microsoft.com/office/drawing/2014/main" id="{60706269-DC80-7195-6BC2-3848AD1AD1BA}"/>
                </a:ext>
              </a:extLst>
            </p:cNvPr>
            <p:cNvCxnSpPr>
              <a:endCxn id="13" idx="1"/>
            </p:cNvCxnSpPr>
            <p:nvPr/>
          </p:nvCxnSpPr>
          <p:spPr>
            <a:xfrm>
              <a:off x="5484726" y="2569262"/>
              <a:ext cx="1305626" cy="211821"/>
            </a:xfrm>
            <a:prstGeom prst="bentConnector3">
              <a:avLst/>
            </a:prstGeom>
            <a:noFill/>
            <a:ln w="12701" cap="flat">
              <a:solidFill>
                <a:srgbClr val="000000"/>
              </a:solidFill>
              <a:prstDash val="solid"/>
              <a:miter/>
              <a:tailEnd type="arrow"/>
            </a:ln>
          </p:spPr>
        </p:cxnSp>
        <p:cxnSp>
          <p:nvCxnSpPr>
            <p:cNvPr id="30" name="Straight Arrow Connector 77">
              <a:extLst>
                <a:ext uri="{FF2B5EF4-FFF2-40B4-BE49-F238E27FC236}">
                  <a16:creationId xmlns:a16="http://schemas.microsoft.com/office/drawing/2014/main" id="{96C01B65-FF46-4023-B0B1-95FD8AC98435}"/>
                </a:ext>
              </a:extLst>
            </p:cNvPr>
            <p:cNvCxnSpPr>
              <a:stCxn id="9" idx="3"/>
              <a:endCxn id="10" idx="1"/>
            </p:cNvCxnSpPr>
            <p:nvPr/>
          </p:nvCxnSpPr>
          <p:spPr>
            <a:xfrm>
              <a:off x="6471912" y="2123167"/>
              <a:ext cx="291904" cy="0"/>
            </a:xfrm>
            <a:prstGeom prst="straightConnector1">
              <a:avLst/>
            </a:prstGeom>
            <a:noFill/>
            <a:ln w="12701" cap="flat">
              <a:solidFill>
                <a:srgbClr val="000000"/>
              </a:solidFill>
              <a:prstDash val="solid"/>
              <a:miter/>
              <a:tailEnd type="arrow"/>
            </a:ln>
          </p:spPr>
        </p:cxnSp>
        <p:cxnSp>
          <p:nvCxnSpPr>
            <p:cNvPr id="31" name="Straight Arrow Connector 78">
              <a:extLst>
                <a:ext uri="{FF2B5EF4-FFF2-40B4-BE49-F238E27FC236}">
                  <a16:creationId xmlns:a16="http://schemas.microsoft.com/office/drawing/2014/main" id="{3CFEE978-9885-1807-02CB-E7D494EDC750}"/>
                </a:ext>
              </a:extLst>
            </p:cNvPr>
            <p:cNvCxnSpPr>
              <a:stCxn id="10" idx="3"/>
              <a:endCxn id="11" idx="1"/>
            </p:cNvCxnSpPr>
            <p:nvPr/>
          </p:nvCxnSpPr>
          <p:spPr>
            <a:xfrm>
              <a:off x="7294561" y="2123167"/>
              <a:ext cx="300536" cy="0"/>
            </a:xfrm>
            <a:prstGeom prst="straightConnector1">
              <a:avLst/>
            </a:prstGeom>
            <a:noFill/>
            <a:ln w="12701" cap="flat">
              <a:solidFill>
                <a:srgbClr val="000000"/>
              </a:solidFill>
              <a:prstDash val="solid"/>
              <a:miter/>
              <a:tailEnd type="arrow"/>
            </a:ln>
          </p:spPr>
        </p:cxnSp>
        <p:cxnSp>
          <p:nvCxnSpPr>
            <p:cNvPr id="32" name="Straight Arrow Connector 79">
              <a:extLst>
                <a:ext uri="{FF2B5EF4-FFF2-40B4-BE49-F238E27FC236}">
                  <a16:creationId xmlns:a16="http://schemas.microsoft.com/office/drawing/2014/main" id="{C6B5FAED-834A-97CB-C87D-9B3955120943}"/>
                </a:ext>
              </a:extLst>
            </p:cNvPr>
            <p:cNvCxnSpPr>
              <a:stCxn id="13" idx="3"/>
              <a:endCxn id="12" idx="1"/>
            </p:cNvCxnSpPr>
            <p:nvPr/>
          </p:nvCxnSpPr>
          <p:spPr>
            <a:xfrm>
              <a:off x="7321097" y="2781096"/>
              <a:ext cx="270681" cy="0"/>
            </a:xfrm>
            <a:prstGeom prst="straightConnector1">
              <a:avLst/>
            </a:prstGeom>
            <a:noFill/>
            <a:ln w="12701" cap="flat">
              <a:solidFill>
                <a:srgbClr val="000000"/>
              </a:solidFill>
              <a:prstDash val="solid"/>
              <a:miter/>
              <a:tailEnd type="arrow"/>
            </a:ln>
          </p:spPr>
        </p:cxnSp>
        <p:cxnSp>
          <p:nvCxnSpPr>
            <p:cNvPr id="33" name="Straight Arrow Connector 80">
              <a:extLst>
                <a:ext uri="{FF2B5EF4-FFF2-40B4-BE49-F238E27FC236}">
                  <a16:creationId xmlns:a16="http://schemas.microsoft.com/office/drawing/2014/main" id="{19E31740-58F1-7B42-191B-BFAA33638036}"/>
                </a:ext>
              </a:extLst>
            </p:cNvPr>
            <p:cNvCxnSpPr/>
            <p:nvPr/>
          </p:nvCxnSpPr>
          <p:spPr>
            <a:xfrm>
              <a:off x="4062340" y="4323219"/>
              <a:ext cx="321101" cy="0"/>
            </a:xfrm>
            <a:prstGeom prst="straightConnector1">
              <a:avLst/>
            </a:prstGeom>
            <a:noFill/>
            <a:ln w="12701" cap="flat">
              <a:solidFill>
                <a:srgbClr val="000000"/>
              </a:solidFill>
              <a:prstDash val="solid"/>
              <a:miter/>
              <a:tailEnd type="arrow"/>
            </a:ln>
          </p:spPr>
        </p:cxnSp>
        <p:cxnSp>
          <p:nvCxnSpPr>
            <p:cNvPr id="34" name="Straight Arrow Connector 81">
              <a:extLst>
                <a:ext uri="{FF2B5EF4-FFF2-40B4-BE49-F238E27FC236}">
                  <a16:creationId xmlns:a16="http://schemas.microsoft.com/office/drawing/2014/main" id="{26B17634-D167-3377-1D55-A37A81CF3ACC}"/>
                </a:ext>
              </a:extLst>
            </p:cNvPr>
            <p:cNvCxnSpPr/>
            <p:nvPr/>
          </p:nvCxnSpPr>
          <p:spPr>
            <a:xfrm>
              <a:off x="4914177" y="4323219"/>
              <a:ext cx="289252" cy="0"/>
            </a:xfrm>
            <a:prstGeom prst="straightConnector1">
              <a:avLst/>
            </a:prstGeom>
            <a:noFill/>
            <a:ln w="12701" cap="flat">
              <a:solidFill>
                <a:srgbClr val="000000"/>
              </a:solidFill>
              <a:prstDash val="solid"/>
              <a:miter/>
              <a:tailEnd type="arrow"/>
            </a:ln>
          </p:spPr>
        </p:cxnSp>
        <p:cxnSp>
          <p:nvCxnSpPr>
            <p:cNvPr id="35" name="Straight Arrow Connector 82">
              <a:extLst>
                <a:ext uri="{FF2B5EF4-FFF2-40B4-BE49-F238E27FC236}">
                  <a16:creationId xmlns:a16="http://schemas.microsoft.com/office/drawing/2014/main" id="{210D76E8-E094-7B06-0302-E64B599996C5}"/>
                </a:ext>
              </a:extLst>
            </p:cNvPr>
            <p:cNvCxnSpPr/>
            <p:nvPr/>
          </p:nvCxnSpPr>
          <p:spPr>
            <a:xfrm>
              <a:off x="5734174" y="4323219"/>
              <a:ext cx="289262" cy="0"/>
            </a:xfrm>
            <a:prstGeom prst="straightConnector1">
              <a:avLst/>
            </a:prstGeom>
            <a:noFill/>
            <a:ln w="12701" cap="flat">
              <a:solidFill>
                <a:srgbClr val="000000"/>
              </a:solidFill>
              <a:prstDash val="solid"/>
              <a:miter/>
              <a:tailEnd type="arrow"/>
            </a:ln>
          </p:spPr>
        </p:cxnSp>
        <p:cxnSp>
          <p:nvCxnSpPr>
            <p:cNvPr id="36" name="Straight Arrow Connector 83">
              <a:extLst>
                <a:ext uri="{FF2B5EF4-FFF2-40B4-BE49-F238E27FC236}">
                  <a16:creationId xmlns:a16="http://schemas.microsoft.com/office/drawing/2014/main" id="{174C06FA-4F37-CF44-BFA8-970693F62A8A}"/>
                </a:ext>
              </a:extLst>
            </p:cNvPr>
            <p:cNvCxnSpPr/>
            <p:nvPr/>
          </p:nvCxnSpPr>
          <p:spPr>
            <a:xfrm>
              <a:off x="6545997" y="4323219"/>
              <a:ext cx="289252" cy="0"/>
            </a:xfrm>
            <a:prstGeom prst="straightConnector1">
              <a:avLst/>
            </a:prstGeom>
            <a:noFill/>
            <a:ln w="12701" cap="flat">
              <a:solidFill>
                <a:srgbClr val="000000"/>
              </a:solidFill>
              <a:prstDash val="solid"/>
              <a:miter/>
              <a:tailEnd type="arrow"/>
            </a:ln>
          </p:spPr>
        </p:cxnSp>
        <p:cxnSp>
          <p:nvCxnSpPr>
            <p:cNvPr id="37" name="Straight Arrow Connector 84">
              <a:extLst>
                <a:ext uri="{FF2B5EF4-FFF2-40B4-BE49-F238E27FC236}">
                  <a16:creationId xmlns:a16="http://schemas.microsoft.com/office/drawing/2014/main" id="{5A6C04A4-BDBA-C861-FC33-2AF19DEFC071}"/>
                </a:ext>
              </a:extLst>
            </p:cNvPr>
            <p:cNvCxnSpPr/>
            <p:nvPr/>
          </p:nvCxnSpPr>
          <p:spPr>
            <a:xfrm>
              <a:off x="7365985" y="4323219"/>
              <a:ext cx="314353" cy="0"/>
            </a:xfrm>
            <a:prstGeom prst="straightConnector1">
              <a:avLst/>
            </a:prstGeom>
            <a:noFill/>
            <a:ln w="12701" cap="flat">
              <a:solidFill>
                <a:srgbClr val="000000"/>
              </a:solidFill>
              <a:prstDash val="solid"/>
              <a:miter/>
              <a:tailEnd type="arrow"/>
            </a:ln>
          </p:spPr>
        </p:cxnSp>
        <p:cxnSp>
          <p:nvCxnSpPr>
            <p:cNvPr id="38" name="Straight Arrow Connector 85">
              <a:extLst>
                <a:ext uri="{FF2B5EF4-FFF2-40B4-BE49-F238E27FC236}">
                  <a16:creationId xmlns:a16="http://schemas.microsoft.com/office/drawing/2014/main" id="{AA48A1C4-C119-2799-208D-C77F342EA2A8}"/>
                </a:ext>
              </a:extLst>
            </p:cNvPr>
            <p:cNvCxnSpPr/>
            <p:nvPr/>
          </p:nvCxnSpPr>
          <p:spPr>
            <a:xfrm>
              <a:off x="8211083" y="4323219"/>
              <a:ext cx="314352" cy="0"/>
            </a:xfrm>
            <a:prstGeom prst="straightConnector1">
              <a:avLst/>
            </a:prstGeom>
            <a:noFill/>
            <a:ln w="12701" cap="flat">
              <a:solidFill>
                <a:srgbClr val="000000"/>
              </a:solidFill>
              <a:prstDash val="solid"/>
              <a:miter/>
              <a:tailEnd type="arrow"/>
            </a:ln>
          </p:spPr>
        </p:cxnSp>
        <p:cxnSp>
          <p:nvCxnSpPr>
            <p:cNvPr id="39" name="Straight Connector 86">
              <a:extLst>
                <a:ext uri="{FF2B5EF4-FFF2-40B4-BE49-F238E27FC236}">
                  <a16:creationId xmlns:a16="http://schemas.microsoft.com/office/drawing/2014/main" id="{CD14FB1C-4291-8E02-1236-0F9C305B9502}"/>
                </a:ext>
              </a:extLst>
            </p:cNvPr>
            <p:cNvCxnSpPr/>
            <p:nvPr/>
          </p:nvCxnSpPr>
          <p:spPr>
            <a:xfrm flipH="1">
              <a:off x="5950750" y="1790550"/>
              <a:ext cx="267499" cy="0"/>
            </a:xfrm>
            <a:prstGeom prst="straightConnector1">
              <a:avLst/>
            </a:prstGeom>
            <a:noFill/>
            <a:ln w="12701" cap="flat">
              <a:solidFill>
                <a:srgbClr val="000000"/>
              </a:solidFill>
              <a:prstDash val="solid"/>
              <a:miter/>
            </a:ln>
          </p:spPr>
        </p:cxnSp>
        <p:cxnSp>
          <p:nvCxnSpPr>
            <p:cNvPr id="40" name="Straight Connector 87">
              <a:extLst>
                <a:ext uri="{FF2B5EF4-FFF2-40B4-BE49-F238E27FC236}">
                  <a16:creationId xmlns:a16="http://schemas.microsoft.com/office/drawing/2014/main" id="{09655CB1-CA5B-70E6-847F-4DD96EE22130}"/>
                </a:ext>
              </a:extLst>
            </p:cNvPr>
            <p:cNvCxnSpPr/>
            <p:nvPr/>
          </p:nvCxnSpPr>
          <p:spPr>
            <a:xfrm flipH="1">
              <a:off x="7856945" y="1790550"/>
              <a:ext cx="267489" cy="0"/>
            </a:xfrm>
            <a:prstGeom prst="straightConnector1">
              <a:avLst/>
            </a:prstGeom>
            <a:noFill/>
            <a:ln w="12701" cap="flat">
              <a:solidFill>
                <a:srgbClr val="000000"/>
              </a:solidFill>
              <a:prstDash val="solid"/>
              <a:miter/>
            </a:ln>
          </p:spPr>
        </p:cxnSp>
        <p:cxnSp>
          <p:nvCxnSpPr>
            <p:cNvPr id="41" name="Straight Connector 88">
              <a:extLst>
                <a:ext uri="{FF2B5EF4-FFF2-40B4-BE49-F238E27FC236}">
                  <a16:creationId xmlns:a16="http://schemas.microsoft.com/office/drawing/2014/main" id="{61E80741-7BBC-B263-099D-6A666C6F01F1}"/>
                </a:ext>
              </a:extLst>
            </p:cNvPr>
            <p:cNvCxnSpPr/>
            <p:nvPr/>
          </p:nvCxnSpPr>
          <p:spPr>
            <a:xfrm flipV="1">
              <a:off x="5950750" y="1165631"/>
              <a:ext cx="1042169" cy="624919"/>
            </a:xfrm>
            <a:prstGeom prst="straightConnector1">
              <a:avLst/>
            </a:prstGeom>
            <a:noFill/>
            <a:ln w="12701" cap="flat">
              <a:solidFill>
                <a:srgbClr val="000000"/>
              </a:solidFill>
              <a:prstDash val="solid"/>
              <a:miter/>
            </a:ln>
          </p:spPr>
        </p:cxnSp>
        <p:cxnSp>
          <p:nvCxnSpPr>
            <p:cNvPr id="42" name="Straight Connector 89">
              <a:extLst>
                <a:ext uri="{FF2B5EF4-FFF2-40B4-BE49-F238E27FC236}">
                  <a16:creationId xmlns:a16="http://schemas.microsoft.com/office/drawing/2014/main" id="{AC60F3B1-D3D6-D617-B8F9-C31FA431B56D}"/>
                </a:ext>
              </a:extLst>
            </p:cNvPr>
            <p:cNvCxnSpPr/>
            <p:nvPr/>
          </p:nvCxnSpPr>
          <p:spPr>
            <a:xfrm>
              <a:off x="6992919" y="1165631"/>
              <a:ext cx="1129604" cy="624919"/>
            </a:xfrm>
            <a:prstGeom prst="straightConnector1">
              <a:avLst/>
            </a:prstGeom>
            <a:noFill/>
            <a:ln w="12701" cap="flat">
              <a:solidFill>
                <a:srgbClr val="000000"/>
              </a:solidFill>
              <a:prstDash val="solid"/>
              <a:miter/>
            </a:ln>
          </p:spPr>
        </p:cxnSp>
        <p:cxnSp>
          <p:nvCxnSpPr>
            <p:cNvPr id="43" name="Straight Connector 90">
              <a:extLst>
                <a:ext uri="{FF2B5EF4-FFF2-40B4-BE49-F238E27FC236}">
                  <a16:creationId xmlns:a16="http://schemas.microsoft.com/office/drawing/2014/main" id="{52F91FCF-B931-6108-C4AD-B1573E04D5A5}"/>
                </a:ext>
              </a:extLst>
            </p:cNvPr>
            <p:cNvCxnSpPr/>
            <p:nvPr/>
          </p:nvCxnSpPr>
          <p:spPr>
            <a:xfrm>
              <a:off x="8125833" y="2121819"/>
              <a:ext cx="460913" cy="0"/>
            </a:xfrm>
            <a:prstGeom prst="straightConnector1">
              <a:avLst/>
            </a:prstGeom>
            <a:noFill/>
            <a:ln w="12701" cap="flat">
              <a:solidFill>
                <a:srgbClr val="000000"/>
              </a:solidFill>
              <a:prstDash val="solid"/>
              <a:miter/>
            </a:ln>
          </p:spPr>
        </p:cxnSp>
        <p:cxnSp>
          <p:nvCxnSpPr>
            <p:cNvPr id="44" name="Straight Connector 91">
              <a:extLst>
                <a:ext uri="{FF2B5EF4-FFF2-40B4-BE49-F238E27FC236}">
                  <a16:creationId xmlns:a16="http://schemas.microsoft.com/office/drawing/2014/main" id="{BA26D6FF-E0D5-D4A7-FA3C-ED9F92979175}"/>
                </a:ext>
              </a:extLst>
            </p:cNvPr>
            <p:cNvCxnSpPr/>
            <p:nvPr/>
          </p:nvCxnSpPr>
          <p:spPr>
            <a:xfrm>
              <a:off x="8125833" y="2781083"/>
              <a:ext cx="189519" cy="0"/>
            </a:xfrm>
            <a:prstGeom prst="straightConnector1">
              <a:avLst/>
            </a:prstGeom>
            <a:noFill/>
            <a:ln w="12701" cap="flat">
              <a:solidFill>
                <a:srgbClr val="000000"/>
              </a:solidFill>
              <a:prstDash val="solid"/>
              <a:miter/>
            </a:ln>
          </p:spPr>
        </p:cxnSp>
        <p:cxnSp>
          <p:nvCxnSpPr>
            <p:cNvPr id="45" name="Straight Connector 92">
              <a:extLst>
                <a:ext uri="{FF2B5EF4-FFF2-40B4-BE49-F238E27FC236}">
                  <a16:creationId xmlns:a16="http://schemas.microsoft.com/office/drawing/2014/main" id="{BA8FF177-E934-77E3-BC6B-7B4477575285}"/>
                </a:ext>
              </a:extLst>
            </p:cNvPr>
            <p:cNvCxnSpPr/>
            <p:nvPr/>
          </p:nvCxnSpPr>
          <p:spPr>
            <a:xfrm>
              <a:off x="8586746" y="2119122"/>
              <a:ext cx="0" cy="1285939"/>
            </a:xfrm>
            <a:prstGeom prst="straightConnector1">
              <a:avLst/>
            </a:prstGeom>
            <a:noFill/>
            <a:ln w="12701" cap="flat">
              <a:solidFill>
                <a:srgbClr val="000000"/>
              </a:solidFill>
              <a:prstDash val="solid"/>
              <a:miter/>
            </a:ln>
          </p:spPr>
        </p:cxnSp>
        <p:cxnSp>
          <p:nvCxnSpPr>
            <p:cNvPr id="46" name="Straight Connector 93">
              <a:extLst>
                <a:ext uri="{FF2B5EF4-FFF2-40B4-BE49-F238E27FC236}">
                  <a16:creationId xmlns:a16="http://schemas.microsoft.com/office/drawing/2014/main" id="{F4B7A960-74B4-6F95-7676-F30858BE7D59}"/>
                </a:ext>
              </a:extLst>
            </p:cNvPr>
            <p:cNvCxnSpPr/>
            <p:nvPr/>
          </p:nvCxnSpPr>
          <p:spPr>
            <a:xfrm>
              <a:off x="8314584" y="2778395"/>
              <a:ext cx="0" cy="425598"/>
            </a:xfrm>
            <a:prstGeom prst="straightConnector1">
              <a:avLst/>
            </a:prstGeom>
            <a:noFill/>
            <a:ln w="12701" cap="flat">
              <a:solidFill>
                <a:srgbClr val="000000"/>
              </a:solidFill>
              <a:prstDash val="solid"/>
              <a:miter/>
            </a:ln>
          </p:spPr>
        </p:cxnSp>
        <p:cxnSp>
          <p:nvCxnSpPr>
            <p:cNvPr id="47" name="Connector: Elbow 94">
              <a:extLst>
                <a:ext uri="{FF2B5EF4-FFF2-40B4-BE49-F238E27FC236}">
                  <a16:creationId xmlns:a16="http://schemas.microsoft.com/office/drawing/2014/main" id="{3F402F8C-45FB-F57A-C48C-789814FA114B}"/>
                </a:ext>
              </a:extLst>
            </p:cNvPr>
            <p:cNvCxnSpPr/>
            <p:nvPr/>
          </p:nvCxnSpPr>
          <p:spPr>
            <a:xfrm rot="10799975" flipV="1">
              <a:off x="3925236" y="3401878"/>
              <a:ext cx="4600246" cy="727460"/>
            </a:xfrm>
            <a:prstGeom prst="bentConnector3">
              <a:avLst/>
            </a:prstGeom>
            <a:noFill/>
            <a:ln w="12701" cap="flat">
              <a:solidFill>
                <a:srgbClr val="000000"/>
              </a:solidFill>
              <a:prstDash val="solid"/>
              <a:miter/>
              <a:tailEnd type="arrow"/>
            </a:ln>
          </p:spPr>
        </p:cxnSp>
        <p:cxnSp>
          <p:nvCxnSpPr>
            <p:cNvPr id="48" name="Connector: Elbow 95">
              <a:extLst>
                <a:ext uri="{FF2B5EF4-FFF2-40B4-BE49-F238E27FC236}">
                  <a16:creationId xmlns:a16="http://schemas.microsoft.com/office/drawing/2014/main" id="{B05DF25C-DB85-C9E5-3EB8-D41E37E1A76F}"/>
                </a:ext>
              </a:extLst>
            </p:cNvPr>
            <p:cNvCxnSpPr/>
            <p:nvPr/>
          </p:nvCxnSpPr>
          <p:spPr>
            <a:xfrm rot="10799975" flipV="1">
              <a:off x="3658981" y="3202266"/>
              <a:ext cx="4657295" cy="927073"/>
            </a:xfrm>
            <a:prstGeom prst="bentConnector3">
              <a:avLst/>
            </a:prstGeom>
            <a:noFill/>
            <a:ln w="12701" cap="flat">
              <a:solidFill>
                <a:srgbClr val="000000"/>
              </a:solidFill>
              <a:prstDash val="solid"/>
              <a:miter/>
              <a:tailEnd type="arrow"/>
            </a:ln>
          </p:spPr>
        </p:cxnSp>
        <p:cxnSp>
          <p:nvCxnSpPr>
            <p:cNvPr id="49" name="Straight Connector 96">
              <a:extLst>
                <a:ext uri="{FF2B5EF4-FFF2-40B4-BE49-F238E27FC236}">
                  <a16:creationId xmlns:a16="http://schemas.microsoft.com/office/drawing/2014/main" id="{A87371FD-9863-A17B-61F4-91CC4E199F0A}"/>
                </a:ext>
              </a:extLst>
            </p:cNvPr>
            <p:cNvCxnSpPr/>
            <p:nvPr/>
          </p:nvCxnSpPr>
          <p:spPr>
            <a:xfrm>
              <a:off x="8491365" y="3401878"/>
              <a:ext cx="97749" cy="0"/>
            </a:xfrm>
            <a:prstGeom prst="straightConnector1">
              <a:avLst/>
            </a:prstGeom>
            <a:noFill/>
            <a:ln w="12701" cap="flat">
              <a:solidFill>
                <a:srgbClr val="000000"/>
              </a:solidFill>
              <a:prstDash val="solid"/>
              <a:miter/>
            </a:ln>
          </p:spPr>
        </p:cxnSp>
        <p:sp>
          <p:nvSpPr>
            <p:cNvPr id="50" name="TextBox 97">
              <a:extLst>
                <a:ext uri="{FF2B5EF4-FFF2-40B4-BE49-F238E27FC236}">
                  <a16:creationId xmlns:a16="http://schemas.microsoft.com/office/drawing/2014/main" id="{BF831E72-A6FB-89BD-04F9-47AC328CE619}"/>
                </a:ext>
              </a:extLst>
            </p:cNvPr>
            <p:cNvSpPr txBox="1"/>
            <p:nvPr/>
          </p:nvSpPr>
          <p:spPr>
            <a:xfrm>
              <a:off x="7409630" y="1168703"/>
              <a:ext cx="1250917" cy="187241"/>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Chuẩn bị bột giấy</a:t>
              </a:r>
            </a:p>
          </p:txBody>
        </p:sp>
        <p:sp>
          <p:nvSpPr>
            <p:cNvPr id="51" name="TextBox 98">
              <a:extLst>
                <a:ext uri="{FF2B5EF4-FFF2-40B4-BE49-F238E27FC236}">
                  <a16:creationId xmlns:a16="http://schemas.microsoft.com/office/drawing/2014/main" id="{A5F41915-2B63-AF36-A34E-EDDA559D5A9E}"/>
                </a:ext>
              </a:extLst>
            </p:cNvPr>
            <p:cNvSpPr txBox="1"/>
            <p:nvPr/>
          </p:nvSpPr>
          <p:spPr>
            <a:xfrm>
              <a:off x="7382124" y="3393649"/>
              <a:ext cx="970352" cy="244858"/>
            </a:xfrm>
            <a:prstGeom prst="rect">
              <a:avLst/>
            </a:prstGeom>
            <a:noFill/>
            <a:ln w="12701" cap="flat">
              <a:solidFill>
                <a:srgbClr val="000000"/>
              </a:solidFill>
              <a:prstDash val="solid"/>
              <a:miter/>
            </a:ln>
          </p:spPr>
          <p:txBody>
            <a:bodyPr vert="horz" wrap="square" lIns="0" tIns="0" rIns="0" bIns="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0" cap="none" spc="0" baseline="0">
                  <a:solidFill>
                    <a:srgbClr val="000000"/>
                  </a:solidFill>
                  <a:uFillTx/>
                  <a:latin typeface="Arial"/>
                </a:rPr>
                <a:t>Hoàn thiện</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45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FBA5E-7824-3E03-EDF1-8EE888F8BB4C}"/>
              </a:ext>
            </a:extLst>
          </p:cNvPr>
          <p:cNvSpPr txBox="1">
            <a:spLocks noGrp="1"/>
          </p:cNvSpPr>
          <p:nvPr>
            <p:ph type="title"/>
          </p:nvPr>
        </p:nvSpPr>
        <p:spPr>
          <a:xfrm>
            <a:off x="457200" y="810871"/>
            <a:ext cx="8229600"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800" b="1">
                <a:solidFill>
                  <a:srgbClr val="337177"/>
                </a:solidFill>
                <a:latin typeface="Arial" pitchFamily="34"/>
              </a:rPr>
              <a:t>Công nghệ sản xuất giấy</a:t>
            </a:r>
            <a:endParaRPr lang="en-US" sz="1800" b="1">
              <a:solidFill>
                <a:srgbClr val="337177"/>
              </a:solidFill>
              <a:latin typeface="Arial"/>
            </a:endParaRPr>
          </a:p>
        </p:txBody>
      </p:sp>
      <p:pic>
        <p:nvPicPr>
          <p:cNvPr id="3" name="Picture 33">
            <a:extLst>
              <a:ext uri="{FF2B5EF4-FFF2-40B4-BE49-F238E27FC236}">
                <a16:creationId xmlns:a16="http://schemas.microsoft.com/office/drawing/2014/main" id="{269FAED8-9F64-CEBA-C97F-6858782B1130}"/>
              </a:ext>
            </a:extLst>
          </p:cNvPr>
          <p:cNvPicPr>
            <a:picLocks noChangeAspect="1"/>
          </p:cNvPicPr>
          <p:nvPr/>
        </p:nvPicPr>
        <p:blipFill>
          <a:blip r:embed="rId2"/>
          <a:stretch>
            <a:fillRect/>
          </a:stretch>
        </p:blipFill>
        <p:spPr>
          <a:xfrm>
            <a:off x="1691822" y="1336267"/>
            <a:ext cx="6097164" cy="3522570"/>
          </a:xfrm>
          <a:prstGeom prst="rect">
            <a:avLst/>
          </a:prstGeom>
          <a:noFill/>
          <a:ln cap="flat">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45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D1842-20A9-A665-520E-CC8FE0CCF4F8}"/>
              </a:ext>
            </a:extLst>
          </p:cNvPr>
          <p:cNvSpPr txBox="1">
            <a:spLocks noGrp="1"/>
          </p:cNvSpPr>
          <p:nvPr>
            <p:ph type="title"/>
          </p:nvPr>
        </p:nvSpPr>
        <p:spPr>
          <a:xfrm>
            <a:off x="30230" y="745949"/>
            <a:ext cx="8267703"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vi-VN" sz="1800" b="1">
                <a:solidFill>
                  <a:srgbClr val="337177"/>
                </a:solidFill>
                <a:latin typeface="Arial" pitchFamily="34"/>
              </a:rPr>
              <a:t>Công nghệ sản xuất giấy</a:t>
            </a:r>
            <a:endParaRPr lang="en-US" sz="1800" b="1">
              <a:solidFill>
                <a:srgbClr val="337177"/>
              </a:solidFill>
              <a:latin typeface="Arial"/>
            </a:endParaRPr>
          </a:p>
        </p:txBody>
      </p:sp>
      <p:grpSp>
        <p:nvGrpSpPr>
          <p:cNvPr id="3" name="Group 28">
            <a:extLst>
              <a:ext uri="{FF2B5EF4-FFF2-40B4-BE49-F238E27FC236}">
                <a16:creationId xmlns:a16="http://schemas.microsoft.com/office/drawing/2014/main" id="{B356C914-9C25-1237-3998-FD2158B65123}"/>
              </a:ext>
            </a:extLst>
          </p:cNvPr>
          <p:cNvGrpSpPr/>
          <p:nvPr/>
        </p:nvGrpSpPr>
        <p:grpSpPr>
          <a:xfrm>
            <a:off x="2349779" y="1078306"/>
            <a:ext cx="4444441" cy="4065193"/>
            <a:chOff x="2349779" y="1078306"/>
            <a:chExt cx="4444441" cy="4065193"/>
          </a:xfrm>
        </p:grpSpPr>
        <p:pic>
          <p:nvPicPr>
            <p:cNvPr id="4" name="Picture 2" descr="Diagram&#10;&#10;Description automatically generated">
              <a:extLst>
                <a:ext uri="{FF2B5EF4-FFF2-40B4-BE49-F238E27FC236}">
                  <a16:creationId xmlns:a16="http://schemas.microsoft.com/office/drawing/2014/main" id="{1544A8E2-6F22-8EC0-4FCC-37BE8C98DFA9}"/>
                </a:ext>
              </a:extLst>
            </p:cNvPr>
            <p:cNvPicPr>
              <a:picLocks noChangeAspect="1"/>
            </p:cNvPicPr>
            <p:nvPr/>
          </p:nvPicPr>
          <p:blipFill>
            <a:blip r:embed="rId3"/>
            <a:stretch>
              <a:fillRect/>
            </a:stretch>
          </p:blipFill>
          <p:spPr>
            <a:xfrm>
              <a:off x="2349779" y="1078306"/>
              <a:ext cx="4444441" cy="4065193"/>
            </a:xfrm>
            <a:prstGeom prst="rect">
              <a:avLst/>
            </a:prstGeom>
            <a:noFill/>
            <a:ln cap="flat">
              <a:noFill/>
            </a:ln>
          </p:spPr>
        </p:pic>
        <p:sp>
          <p:nvSpPr>
            <p:cNvPr id="5" name="Rectangle 3">
              <a:extLst>
                <a:ext uri="{FF2B5EF4-FFF2-40B4-BE49-F238E27FC236}">
                  <a16:creationId xmlns:a16="http://schemas.microsoft.com/office/drawing/2014/main" id="{26B3B143-36B9-3E91-E2FF-AA9607361CCE}"/>
                </a:ext>
              </a:extLst>
            </p:cNvPr>
            <p:cNvSpPr/>
            <p:nvPr/>
          </p:nvSpPr>
          <p:spPr>
            <a:xfrm>
              <a:off x="3576108" y="1181770"/>
              <a:ext cx="1976539" cy="125656"/>
            </a:xfrm>
            <a:prstGeom prst="rect">
              <a:avLst/>
            </a:prstGeom>
            <a:solidFill>
              <a:srgbClr val="CFE8EB">
                <a:alpha val="94118"/>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00" b="0" i="0" u="none" strike="noStrike" kern="0" cap="none" spc="0" baseline="0">
                  <a:solidFill>
                    <a:srgbClr val="000000"/>
                  </a:solidFill>
                  <a:uFillTx/>
                  <a:latin typeface="Arial"/>
                </a:rPr>
                <a:t>Ngành giấy và bột giấy (Dữ liệu năm 2020)</a:t>
              </a:r>
            </a:p>
          </p:txBody>
        </p:sp>
        <p:sp>
          <p:nvSpPr>
            <p:cNvPr id="6" name="Rectangle 4">
              <a:extLst>
                <a:ext uri="{FF2B5EF4-FFF2-40B4-BE49-F238E27FC236}">
                  <a16:creationId xmlns:a16="http://schemas.microsoft.com/office/drawing/2014/main" id="{02390AC3-F4A3-73BF-F651-E5ED4E572C75}"/>
                </a:ext>
              </a:extLst>
            </p:cNvPr>
            <p:cNvSpPr/>
            <p:nvPr/>
          </p:nvSpPr>
          <p:spPr>
            <a:xfrm>
              <a:off x="2391466" y="4321225"/>
              <a:ext cx="664421" cy="244830"/>
            </a:xfrm>
            <a:prstGeom prst="rect">
              <a:avLst/>
            </a:prstGeom>
            <a:solidFill>
              <a:srgbClr val="FDF3B5"/>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600" b="0" i="0" u="none" strike="noStrike" kern="0" cap="none" spc="0" baseline="0">
                  <a:solidFill>
                    <a:srgbClr val="000000"/>
                  </a:solidFill>
                  <a:uFillTx/>
                  <a:latin typeface="Arial"/>
                </a:rPr>
                <a:t>Nguyên liệu đầu vào</a:t>
              </a:r>
            </a:p>
          </p:txBody>
        </p:sp>
        <p:sp>
          <p:nvSpPr>
            <p:cNvPr id="7" name="Rectangle 5">
              <a:extLst>
                <a:ext uri="{FF2B5EF4-FFF2-40B4-BE49-F238E27FC236}">
                  <a16:creationId xmlns:a16="http://schemas.microsoft.com/office/drawing/2014/main" id="{A7389DC8-3323-2CC9-7B6C-16BCB177CD44}"/>
                </a:ext>
              </a:extLst>
            </p:cNvPr>
            <p:cNvSpPr/>
            <p:nvPr/>
          </p:nvSpPr>
          <p:spPr>
            <a:xfrm>
              <a:off x="2391466" y="3606576"/>
              <a:ext cx="664421" cy="244830"/>
            </a:xfrm>
            <a:prstGeom prst="rect">
              <a:avLst/>
            </a:prstGeom>
            <a:solidFill>
              <a:srgbClr val="FDF3B5"/>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600" b="0" i="0" u="none" strike="noStrike" kern="0" cap="none" spc="0" baseline="0">
                  <a:solidFill>
                    <a:srgbClr val="000000"/>
                  </a:solidFill>
                  <a:uFillTx/>
                  <a:latin typeface="Arial"/>
                </a:rPr>
                <a:t>Sản xuất bột giấy</a:t>
              </a:r>
            </a:p>
          </p:txBody>
        </p:sp>
        <p:sp>
          <p:nvSpPr>
            <p:cNvPr id="8" name="Rectangle 6">
              <a:extLst>
                <a:ext uri="{FF2B5EF4-FFF2-40B4-BE49-F238E27FC236}">
                  <a16:creationId xmlns:a16="http://schemas.microsoft.com/office/drawing/2014/main" id="{D7748C84-B6CF-10EA-8C09-0097700B95BF}"/>
                </a:ext>
              </a:extLst>
            </p:cNvPr>
            <p:cNvSpPr/>
            <p:nvPr/>
          </p:nvSpPr>
          <p:spPr>
            <a:xfrm>
              <a:off x="2391466" y="2891936"/>
              <a:ext cx="664421" cy="244830"/>
            </a:xfrm>
            <a:prstGeom prst="rect">
              <a:avLst/>
            </a:prstGeom>
            <a:solidFill>
              <a:srgbClr val="FDF3B5"/>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600" b="0" i="0" u="none" strike="noStrike" kern="0" cap="none" spc="0" baseline="0">
                  <a:solidFill>
                    <a:srgbClr val="000000"/>
                  </a:solidFill>
                  <a:uFillTx/>
                  <a:latin typeface="Arial"/>
                </a:rPr>
                <a:t>Nhà máy giấy</a:t>
              </a:r>
            </a:p>
          </p:txBody>
        </p:sp>
        <p:sp>
          <p:nvSpPr>
            <p:cNvPr id="9" name="Rectangle 7">
              <a:extLst>
                <a:ext uri="{FF2B5EF4-FFF2-40B4-BE49-F238E27FC236}">
                  <a16:creationId xmlns:a16="http://schemas.microsoft.com/office/drawing/2014/main" id="{79D92F07-1F63-351C-9E78-ED959805F4E0}"/>
                </a:ext>
              </a:extLst>
            </p:cNvPr>
            <p:cNvSpPr/>
            <p:nvPr/>
          </p:nvSpPr>
          <p:spPr>
            <a:xfrm>
              <a:off x="2391466" y="2214247"/>
              <a:ext cx="664421" cy="244830"/>
            </a:xfrm>
            <a:prstGeom prst="rect">
              <a:avLst/>
            </a:prstGeom>
            <a:solidFill>
              <a:srgbClr val="FDF3B5"/>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600" b="0" i="0" u="none" strike="noStrike" kern="0" cap="none" spc="0" baseline="0">
                  <a:solidFill>
                    <a:srgbClr val="000000"/>
                  </a:solidFill>
                  <a:uFillTx/>
                  <a:latin typeface="Arial"/>
                </a:rPr>
                <a:t>Sản phẩm</a:t>
              </a:r>
            </a:p>
          </p:txBody>
        </p:sp>
        <p:sp>
          <p:nvSpPr>
            <p:cNvPr id="10" name="Rectangle 8">
              <a:extLst>
                <a:ext uri="{FF2B5EF4-FFF2-40B4-BE49-F238E27FC236}">
                  <a16:creationId xmlns:a16="http://schemas.microsoft.com/office/drawing/2014/main" id="{751D6225-99B2-00DD-98CC-AA1DFA0FEC89}"/>
                </a:ext>
              </a:extLst>
            </p:cNvPr>
            <p:cNvSpPr/>
            <p:nvPr/>
          </p:nvSpPr>
          <p:spPr>
            <a:xfrm>
              <a:off x="2384919" y="1499826"/>
              <a:ext cx="664421" cy="244830"/>
            </a:xfrm>
            <a:prstGeom prst="rect">
              <a:avLst/>
            </a:prstGeom>
            <a:solidFill>
              <a:srgbClr val="FDF3B5"/>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600" b="0" i="0" u="none" strike="noStrike" kern="0" cap="none" spc="0" baseline="0">
                  <a:solidFill>
                    <a:srgbClr val="000000"/>
                  </a:solidFill>
                  <a:uFillTx/>
                  <a:latin typeface="Arial"/>
                </a:rPr>
                <a:t>Thị trường</a:t>
              </a:r>
            </a:p>
          </p:txBody>
        </p:sp>
        <p:sp>
          <p:nvSpPr>
            <p:cNvPr id="11" name="Rectangle 9">
              <a:extLst>
                <a:ext uri="{FF2B5EF4-FFF2-40B4-BE49-F238E27FC236}">
                  <a16:creationId xmlns:a16="http://schemas.microsoft.com/office/drawing/2014/main" id="{651815FC-6DAC-A91C-0BC5-7DD3A820DE6E}"/>
                </a:ext>
              </a:extLst>
            </p:cNvPr>
            <p:cNvSpPr/>
            <p:nvPr/>
          </p:nvSpPr>
          <p:spPr>
            <a:xfrm>
              <a:off x="3356113" y="1514264"/>
              <a:ext cx="1151668" cy="230401"/>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Thị trường xuất khẩu</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Dăm gỗ: 13 triệu tấn</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Giấy: 1,8 triệu tấn (88% bao bì)</a:t>
              </a:r>
            </a:p>
          </p:txBody>
        </p:sp>
        <p:sp>
          <p:nvSpPr>
            <p:cNvPr id="12" name="Rectangle 10">
              <a:extLst>
                <a:ext uri="{FF2B5EF4-FFF2-40B4-BE49-F238E27FC236}">
                  <a16:creationId xmlns:a16="http://schemas.microsoft.com/office/drawing/2014/main" id="{58B372A0-7142-626B-F13B-3FBA4AC9B70D}"/>
                </a:ext>
              </a:extLst>
            </p:cNvPr>
            <p:cNvSpPr/>
            <p:nvPr/>
          </p:nvSpPr>
          <p:spPr>
            <a:xfrm>
              <a:off x="4734177" y="1509070"/>
              <a:ext cx="1151668" cy="230401"/>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Thị trường nội địa (5,32 triệu tấn)</a:t>
              </a:r>
            </a:p>
          </p:txBody>
        </p:sp>
        <p:sp>
          <p:nvSpPr>
            <p:cNvPr id="13" name="Rectangle 11">
              <a:extLst>
                <a:ext uri="{FF2B5EF4-FFF2-40B4-BE49-F238E27FC236}">
                  <a16:creationId xmlns:a16="http://schemas.microsoft.com/office/drawing/2014/main" id="{A93E72D8-9046-47FD-BA71-788AB9861BC2}"/>
                </a:ext>
              </a:extLst>
            </p:cNvPr>
            <p:cNvSpPr/>
            <p:nvPr/>
          </p:nvSpPr>
          <p:spPr>
            <a:xfrm>
              <a:off x="3419279" y="2230111"/>
              <a:ext cx="636532" cy="21973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Giấy in/viết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( 295 kt/năm)</a:t>
              </a:r>
            </a:p>
          </p:txBody>
        </p:sp>
        <p:sp>
          <p:nvSpPr>
            <p:cNvPr id="14" name="Rectangle 12">
              <a:extLst>
                <a:ext uri="{FF2B5EF4-FFF2-40B4-BE49-F238E27FC236}">
                  <a16:creationId xmlns:a16="http://schemas.microsoft.com/office/drawing/2014/main" id="{577E5E45-7C7C-A215-A20D-9FB351BD42A5}"/>
                </a:ext>
              </a:extLst>
            </p:cNvPr>
            <p:cNvSpPr/>
            <p:nvPr/>
          </p:nvSpPr>
          <p:spPr>
            <a:xfrm>
              <a:off x="4164086" y="2230111"/>
              <a:ext cx="646380" cy="21973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Giấy lụa (6%)</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(Nhà máy nhỏ &lt; 20 kt/năm)</a:t>
              </a:r>
            </a:p>
          </p:txBody>
        </p:sp>
        <p:sp>
          <p:nvSpPr>
            <p:cNvPr id="15" name="Rectangle 13">
              <a:extLst>
                <a:ext uri="{FF2B5EF4-FFF2-40B4-BE49-F238E27FC236}">
                  <a16:creationId xmlns:a16="http://schemas.microsoft.com/office/drawing/2014/main" id="{CFAB5DDA-1BEA-A6CF-3956-AF5177BCB2A4}"/>
                </a:ext>
              </a:extLst>
            </p:cNvPr>
            <p:cNvSpPr/>
            <p:nvPr/>
          </p:nvSpPr>
          <p:spPr>
            <a:xfrm>
              <a:off x="4869527" y="2226792"/>
              <a:ext cx="708724" cy="21973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Bao bì công nghiệp</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(85%, 4,27 triệu tấn/năm)</a:t>
              </a:r>
            </a:p>
          </p:txBody>
        </p:sp>
        <p:sp>
          <p:nvSpPr>
            <p:cNvPr id="16" name="Rectangle 14">
              <a:extLst>
                <a:ext uri="{FF2B5EF4-FFF2-40B4-BE49-F238E27FC236}">
                  <a16:creationId xmlns:a16="http://schemas.microsoft.com/office/drawing/2014/main" id="{38EFF304-1125-3936-3D9E-53FAEEA5852F}"/>
                </a:ext>
              </a:extLst>
            </p:cNvPr>
            <p:cNvSpPr/>
            <p:nvPr/>
          </p:nvSpPr>
          <p:spPr>
            <a:xfrm>
              <a:off x="5659459" y="2226792"/>
              <a:ext cx="762033" cy="232285"/>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Giấy đặc biệt (3%, 157 kt/năm)</a:t>
              </a:r>
            </a:p>
          </p:txBody>
        </p:sp>
        <p:sp>
          <p:nvSpPr>
            <p:cNvPr id="17" name="Rectangle 15">
              <a:extLst>
                <a:ext uri="{FF2B5EF4-FFF2-40B4-BE49-F238E27FC236}">
                  <a16:creationId xmlns:a16="http://schemas.microsoft.com/office/drawing/2014/main" id="{B237577D-66F6-49E6-3083-8AEF0E06A858}"/>
                </a:ext>
              </a:extLst>
            </p:cNvPr>
            <p:cNvSpPr/>
            <p:nvPr/>
          </p:nvSpPr>
          <p:spPr>
            <a:xfrm>
              <a:off x="3363492" y="2862830"/>
              <a:ext cx="758750" cy="212497"/>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Doanh nghiệp lớn</a:t>
              </a:r>
            </a:p>
          </p:txBody>
        </p:sp>
        <p:sp>
          <p:nvSpPr>
            <p:cNvPr id="18" name="Rectangle 16">
              <a:extLst>
                <a:ext uri="{FF2B5EF4-FFF2-40B4-BE49-F238E27FC236}">
                  <a16:creationId xmlns:a16="http://schemas.microsoft.com/office/drawing/2014/main" id="{A0584CE8-FCE0-9D4C-191C-E28A678604CE}"/>
                </a:ext>
              </a:extLst>
            </p:cNvPr>
            <p:cNvSpPr/>
            <p:nvPr/>
          </p:nvSpPr>
          <p:spPr>
            <a:xfrm>
              <a:off x="4154238" y="2862821"/>
              <a:ext cx="646380" cy="212497"/>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Doanh nghiệp vừa và nhỏ</a:t>
              </a:r>
            </a:p>
          </p:txBody>
        </p:sp>
        <p:sp>
          <p:nvSpPr>
            <p:cNvPr id="19" name="Rectangle 18">
              <a:extLst>
                <a:ext uri="{FF2B5EF4-FFF2-40B4-BE49-F238E27FC236}">
                  <a16:creationId xmlns:a16="http://schemas.microsoft.com/office/drawing/2014/main" id="{73199204-599F-428E-1FA7-196CBBDBF422}"/>
                </a:ext>
              </a:extLst>
            </p:cNvPr>
            <p:cNvSpPr/>
            <p:nvPr/>
          </p:nvSpPr>
          <p:spPr>
            <a:xfrm>
              <a:off x="3419279" y="3115516"/>
              <a:ext cx="1314898" cy="127494"/>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Doanh nghiệp trong nước</a:t>
              </a:r>
            </a:p>
          </p:txBody>
        </p:sp>
        <p:sp>
          <p:nvSpPr>
            <p:cNvPr id="20" name="Rectangle 19">
              <a:extLst>
                <a:ext uri="{FF2B5EF4-FFF2-40B4-BE49-F238E27FC236}">
                  <a16:creationId xmlns:a16="http://schemas.microsoft.com/office/drawing/2014/main" id="{7B15B2CF-E1F9-201C-5890-2A7C50B75956}"/>
                </a:ext>
              </a:extLst>
            </p:cNvPr>
            <p:cNvSpPr/>
            <p:nvPr/>
          </p:nvSpPr>
          <p:spPr>
            <a:xfrm>
              <a:off x="4997488" y="2894240"/>
              <a:ext cx="1476499" cy="337687"/>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5 nhà máy FDI</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Công suất lớn (400-500 kt/năm, sử dụng vốn lớn và công nghệ hiện đại)</a:t>
              </a:r>
            </a:p>
          </p:txBody>
        </p:sp>
        <p:sp>
          <p:nvSpPr>
            <p:cNvPr id="21" name="Rectangle 20">
              <a:extLst>
                <a:ext uri="{FF2B5EF4-FFF2-40B4-BE49-F238E27FC236}">
                  <a16:creationId xmlns:a16="http://schemas.microsoft.com/office/drawing/2014/main" id="{71765F61-A780-79C9-72B2-043604CAF69D}"/>
                </a:ext>
              </a:extLst>
            </p:cNvPr>
            <p:cNvSpPr/>
            <p:nvPr/>
          </p:nvSpPr>
          <p:spPr>
            <a:xfrm>
              <a:off x="3382356" y="3530123"/>
              <a:ext cx="955630" cy="30743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Sản xuất bột giấy (3 công ty trong nước)</a:t>
              </a:r>
            </a:p>
          </p:txBody>
        </p:sp>
        <p:sp>
          <p:nvSpPr>
            <p:cNvPr id="22" name="Rectangle 21">
              <a:extLst>
                <a:ext uri="{FF2B5EF4-FFF2-40B4-BE49-F238E27FC236}">
                  <a16:creationId xmlns:a16="http://schemas.microsoft.com/office/drawing/2014/main" id="{57CA67F5-A9C2-4089-ECAB-6A236F1B9014}"/>
                </a:ext>
              </a:extLst>
            </p:cNvPr>
            <p:cNvSpPr/>
            <p:nvPr/>
          </p:nvSpPr>
          <p:spPr>
            <a:xfrm>
              <a:off x="3356113" y="4289925"/>
              <a:ext cx="597981" cy="30743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Vật liệu bột giấy</a:t>
              </a:r>
            </a:p>
          </p:txBody>
        </p:sp>
        <p:sp>
          <p:nvSpPr>
            <p:cNvPr id="23" name="Rectangle 22">
              <a:extLst>
                <a:ext uri="{FF2B5EF4-FFF2-40B4-BE49-F238E27FC236}">
                  <a16:creationId xmlns:a16="http://schemas.microsoft.com/office/drawing/2014/main" id="{F21CC5D6-9CF3-008C-F3A0-935A197052B2}"/>
                </a:ext>
              </a:extLst>
            </p:cNvPr>
            <p:cNvSpPr/>
            <p:nvPr/>
          </p:nvSpPr>
          <p:spPr>
            <a:xfrm>
              <a:off x="4038987" y="4289925"/>
              <a:ext cx="830531" cy="30743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Bột giấy nhập khẩu</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(350 kt/năm)</a:t>
              </a:r>
            </a:p>
          </p:txBody>
        </p:sp>
        <p:sp>
          <p:nvSpPr>
            <p:cNvPr id="24" name="Rectangle 23">
              <a:extLst>
                <a:ext uri="{FF2B5EF4-FFF2-40B4-BE49-F238E27FC236}">
                  <a16:creationId xmlns:a16="http://schemas.microsoft.com/office/drawing/2014/main" id="{153CCD8A-B98A-3CD4-F107-A1AB827EB29E}"/>
                </a:ext>
              </a:extLst>
            </p:cNvPr>
            <p:cNvSpPr/>
            <p:nvPr/>
          </p:nvSpPr>
          <p:spPr>
            <a:xfrm>
              <a:off x="4905207" y="4289925"/>
              <a:ext cx="830531" cy="30743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Nhập khẩu phế liệu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2 triệu tấn/năm, chủ yếu là Trung Quốc</a:t>
              </a:r>
            </a:p>
          </p:txBody>
        </p:sp>
        <p:sp>
          <p:nvSpPr>
            <p:cNvPr id="25" name="Rectangle 24">
              <a:extLst>
                <a:ext uri="{FF2B5EF4-FFF2-40B4-BE49-F238E27FC236}">
                  <a16:creationId xmlns:a16="http://schemas.microsoft.com/office/drawing/2014/main" id="{3F52B13B-5C78-9399-3887-762BA226CBFF}"/>
                </a:ext>
              </a:extLst>
            </p:cNvPr>
            <p:cNvSpPr/>
            <p:nvPr/>
          </p:nvSpPr>
          <p:spPr>
            <a:xfrm>
              <a:off x="5771418" y="4289925"/>
              <a:ext cx="751792" cy="30743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Giấy tái chế</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500" b="0" i="0" u="none" strike="noStrike" kern="0" cap="none" spc="0" baseline="0">
                  <a:solidFill>
                    <a:srgbClr val="000000"/>
                  </a:solidFill>
                  <a:uFillTx/>
                  <a:latin typeface="Arial"/>
                </a:rPr>
                <a:t>1,77 triệu tấn/năm</a:t>
              </a:r>
            </a:p>
          </p:txBody>
        </p:sp>
        <p:sp>
          <p:nvSpPr>
            <p:cNvPr id="26" name="Rounded Rectangle 26">
              <a:extLst>
                <a:ext uri="{FF2B5EF4-FFF2-40B4-BE49-F238E27FC236}">
                  <a16:creationId xmlns:a16="http://schemas.microsoft.com/office/drawing/2014/main" id="{858AD25B-2379-2400-31EB-6FB6570B3F81}"/>
                </a:ext>
              </a:extLst>
            </p:cNvPr>
            <p:cNvSpPr/>
            <p:nvPr/>
          </p:nvSpPr>
          <p:spPr>
            <a:xfrm>
              <a:off x="3363492" y="4837230"/>
              <a:ext cx="644734" cy="226359"/>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D8E8CB"/>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Kênh 1: Sản xuất giấy và bột giấy trong nước</a:t>
              </a:r>
            </a:p>
          </p:txBody>
        </p:sp>
        <p:sp>
          <p:nvSpPr>
            <p:cNvPr id="27" name="Rounded Rectangle 27">
              <a:extLst>
                <a:ext uri="{FF2B5EF4-FFF2-40B4-BE49-F238E27FC236}">
                  <a16:creationId xmlns:a16="http://schemas.microsoft.com/office/drawing/2014/main" id="{C9EEF333-A343-7E74-3B20-5A844BDF38DF}"/>
                </a:ext>
              </a:extLst>
            </p:cNvPr>
            <p:cNvSpPr/>
            <p:nvPr/>
          </p:nvSpPr>
          <p:spPr>
            <a:xfrm>
              <a:off x="4093128" y="4837230"/>
              <a:ext cx="840379" cy="226359"/>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D8E8CB"/>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Kênh 2: Các nhà máy giấy trong nước không sản xuất bột giấy nguyên chất</a:t>
              </a:r>
            </a:p>
          </p:txBody>
        </p:sp>
        <p:sp>
          <p:nvSpPr>
            <p:cNvPr id="28" name="Rounded Rectangle 28">
              <a:extLst>
                <a:ext uri="{FF2B5EF4-FFF2-40B4-BE49-F238E27FC236}">
                  <a16:creationId xmlns:a16="http://schemas.microsoft.com/office/drawing/2014/main" id="{F9DBC59C-496D-E766-0A7C-4DC5E0202036}"/>
                </a:ext>
              </a:extLst>
            </p:cNvPr>
            <p:cNvSpPr/>
            <p:nvPr/>
          </p:nvSpPr>
          <p:spPr>
            <a:xfrm>
              <a:off x="5045467" y="4837230"/>
              <a:ext cx="771470" cy="226359"/>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D8E8CB"/>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Kênh 3: FDI không sản xuất bột giấy</a:t>
              </a:r>
            </a:p>
          </p:txBody>
        </p:sp>
        <p:sp>
          <p:nvSpPr>
            <p:cNvPr id="29" name="Rounded Rectangle 29">
              <a:extLst>
                <a:ext uri="{FF2B5EF4-FFF2-40B4-BE49-F238E27FC236}">
                  <a16:creationId xmlns:a16="http://schemas.microsoft.com/office/drawing/2014/main" id="{489027C3-9942-6AF7-A51B-3A0E009780BD}"/>
                </a:ext>
              </a:extLst>
            </p:cNvPr>
            <p:cNvSpPr/>
            <p:nvPr/>
          </p:nvSpPr>
          <p:spPr>
            <a:xfrm>
              <a:off x="5919843" y="4837230"/>
              <a:ext cx="645191" cy="226359"/>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D8E8CB"/>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0" b="0" i="0" u="none" strike="noStrike" kern="0" cap="none" spc="0" baseline="0">
                  <a:solidFill>
                    <a:srgbClr val="000000"/>
                  </a:solidFill>
                  <a:uFillTx/>
                  <a:latin typeface="Arial"/>
                </a:rPr>
                <a:t>Kênh 4: Nhập khẩu giấy (2,05 triệu tấn/năm)</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5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93D2E-521F-C3D4-12B7-FB97208D9C78}"/>
              </a:ext>
            </a:extLst>
          </p:cNvPr>
          <p:cNvSpPr txBox="1">
            <a:spLocks noGrp="1"/>
          </p:cNvSpPr>
          <p:nvPr>
            <p:ph type="title"/>
          </p:nvPr>
        </p:nvSpPr>
        <p:spPr>
          <a:xfrm>
            <a:off x="362312" y="944995"/>
            <a:ext cx="7893045" cy="490539"/>
          </a:xfrm>
          <a:prstGeom prst="rect">
            <a:avLst/>
          </a:prstGeom>
          <a:noFill/>
          <a:ln>
            <a:noFill/>
          </a:ln>
        </p:spPr>
        <p:txBody>
          <a:bodyPr vert="horz" wrap="square" lIns="91440" tIns="45720" rIns="91440" bIns="45720" anchor="t" anchorCtr="1" compatLnSpc="1">
            <a:noAutofit/>
          </a:bodyPr>
          <a:lstStyle/>
          <a:p>
            <a:pPr lvl="0" algn="ctr" defTabSz="685800">
              <a:spcBef>
                <a:spcPts val="0"/>
              </a:spcBef>
            </a:pPr>
            <a:r>
              <a:rPr lang="en-US" sz="1800" b="1">
                <a:solidFill>
                  <a:srgbClr val="337177"/>
                </a:solidFill>
                <a:latin typeface="Arial" pitchFamily="34"/>
                <a:cs typeface="Arial" pitchFamily="34"/>
              </a:rPr>
              <a:t>Thảo luận nhóm và trình bày</a:t>
            </a:r>
            <a:endParaRPr lang="en-VN" sz="1800" b="1">
              <a:solidFill>
                <a:srgbClr val="337177"/>
              </a:solidFill>
              <a:latin typeface="Arial" pitchFamily="34"/>
              <a:cs typeface="Arial" pitchFamily="34"/>
            </a:endParaRPr>
          </a:p>
        </p:txBody>
      </p:sp>
      <p:sp>
        <p:nvSpPr>
          <p:cNvPr id="3" name="Content Placeholder 2">
            <a:extLst>
              <a:ext uri="{FF2B5EF4-FFF2-40B4-BE49-F238E27FC236}">
                <a16:creationId xmlns:a16="http://schemas.microsoft.com/office/drawing/2014/main" id="{83F0F412-4409-AE64-EFE3-2D5F8E1D3490}"/>
              </a:ext>
            </a:extLst>
          </p:cNvPr>
          <p:cNvSpPr txBox="1">
            <a:spLocks noGrp="1"/>
          </p:cNvSpPr>
          <p:nvPr>
            <p:ph type="body" idx="4294967295"/>
          </p:nvPr>
        </p:nvSpPr>
        <p:spPr>
          <a:xfrm>
            <a:off x="457200" y="1609673"/>
            <a:ext cx="8229600" cy="2217447"/>
          </a:xfrm>
        </p:spPr>
        <p:txBody>
          <a:bodyPr/>
          <a:lstStyle/>
          <a:p>
            <a:pPr lvl="0">
              <a:lnSpc>
                <a:spcPct val="150000"/>
              </a:lnSpc>
            </a:pPr>
            <a:r>
              <a:rPr lang="vi-VN" sz="1400">
                <a:latin typeface="Arial" pitchFamily="34"/>
              </a:rPr>
              <a:t>Chia nhóm thành hai đến ba nhóm nhỏ. Mỗi nhóm nhỏ sẽ chọn một quy trình để thảo luận trong phiên họp kéo dài </a:t>
            </a:r>
            <a:r>
              <a:rPr lang="en-US" sz="1400"/>
              <a:t>15 </a:t>
            </a:r>
            <a:r>
              <a:rPr lang="vi-VN" sz="1400">
                <a:latin typeface="Arial" pitchFamily="34"/>
              </a:rPr>
              <a:t>phút. Cuộc thảo luận có thể được tiến hành thông qua nhiều phương pháp khác nhau, chẳng hạn như vẽ, trình bày hoặc bất kỳ hình thức phù hợp nào khác. </a:t>
            </a:r>
            <a:r>
              <a:rPr lang="en-US" sz="1400"/>
              <a:t> </a:t>
            </a:r>
            <a:r>
              <a:rPr lang="vi-VN" sz="1400">
                <a:latin typeface="Arial" pitchFamily="34"/>
              </a:rPr>
              <a:t>Mỗi nhóm sẽ trình bày quy trình mà mình đã chọn trước toàn thể</a:t>
            </a:r>
            <a:r>
              <a:rPr lang="en-US" sz="1400"/>
              <a:t> các</a:t>
            </a:r>
            <a:r>
              <a:rPr lang="vi-VN" sz="1400">
                <a:latin typeface="Arial" pitchFamily="34"/>
              </a:rPr>
              <a:t> nhóm.</a:t>
            </a:r>
            <a:endParaRPr lang="en-US" sz="1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452">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3C78936C-F9FB-0A07-8337-73CCDB7B2A2F}"/>
              </a:ext>
            </a:extLst>
          </p:cNvPr>
          <p:cNvSpPr txBox="1">
            <a:spLocks noGrp="1"/>
          </p:cNvSpPr>
          <p:nvPr>
            <p:ph type="title"/>
          </p:nvPr>
        </p:nvSpPr>
        <p:spPr>
          <a:xfrm>
            <a:off x="0" y="825227"/>
            <a:ext cx="8229600" cy="371475"/>
          </a:xfrm>
          <a:prstGeom prst="rect">
            <a:avLst/>
          </a:prstGeom>
          <a:noFill/>
          <a:ln>
            <a:noFill/>
          </a:ln>
        </p:spPr>
        <p:txBody>
          <a:bodyPr vert="horz" wrap="square" lIns="91421" tIns="91421" rIns="91421" bIns="91421" anchor="ctr" anchorCtr="1" compatLnSpc="1">
            <a:noAutofit/>
          </a:bodyPr>
          <a:lstStyle/>
          <a:p>
            <a:pPr lvl="0" algn="ctr" defTabSz="685800">
              <a:spcBef>
                <a:spcPts val="0"/>
              </a:spcBef>
            </a:pPr>
            <a:r>
              <a:rPr lang="en-GB" sz="1800" b="1">
                <a:solidFill>
                  <a:srgbClr val="337177"/>
                </a:solidFill>
                <a:latin typeface="Arial"/>
              </a:rPr>
              <a:t>Công nghệ sản xuất Bột Kraft gỗ cứng tẩy trắng (BHKP)</a:t>
            </a:r>
            <a:endParaRPr lang="en-US" sz="1800" b="1">
              <a:solidFill>
                <a:srgbClr val="337177"/>
              </a:solidFill>
              <a:latin typeface="Arial"/>
            </a:endParaRPr>
          </a:p>
        </p:txBody>
      </p:sp>
      <p:pic>
        <p:nvPicPr>
          <p:cNvPr id="3" name="Picture 8">
            <a:extLst>
              <a:ext uri="{FF2B5EF4-FFF2-40B4-BE49-F238E27FC236}">
                <a16:creationId xmlns:a16="http://schemas.microsoft.com/office/drawing/2014/main" id="{32C3ADB1-6ACC-BFCA-8FDB-BA1C385AA3D7}"/>
              </a:ext>
            </a:extLst>
          </p:cNvPr>
          <p:cNvPicPr>
            <a:picLocks noChangeAspect="1"/>
          </p:cNvPicPr>
          <p:nvPr/>
        </p:nvPicPr>
        <p:blipFill>
          <a:blip r:embed="rId2"/>
          <a:stretch>
            <a:fillRect/>
          </a:stretch>
        </p:blipFill>
        <p:spPr>
          <a:xfrm>
            <a:off x="1924418" y="1427981"/>
            <a:ext cx="5499101" cy="3340102"/>
          </a:xfrm>
          <a:prstGeom prst="rect">
            <a:avLst/>
          </a:prstGeom>
          <a:noFill/>
          <a:ln cap="flat">
            <a:noFill/>
          </a:ln>
        </p:spPr>
      </p:pic>
    </p:spTree>
  </p:cSld>
  <p:clrMapOvr>
    <a:masterClrMapping/>
  </p:clrMapOvr>
</p:sld>
</file>

<file path=ppt/theme/theme1.xml><?xml version="1.0" encoding="utf-8"?>
<a:theme xmlns:a="http://schemas.openxmlformats.org/drawingml/2006/main" name="Ter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11135</TotalTime>
  <Words>2681</Words>
  <Application>Microsoft Macintosh PowerPoint</Application>
  <PresentationFormat>Widescreen</PresentationFormat>
  <Paragraphs>464</Paragraphs>
  <Slides>31</Slides>
  <Notes>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31</vt:i4>
      </vt:variant>
    </vt:vector>
  </HeadingPairs>
  <TitlesOfParts>
    <vt:vector size="36" baseType="lpstr">
      <vt:lpstr>Arial</vt:lpstr>
      <vt:lpstr>Calibri</vt:lpstr>
      <vt:lpstr>Times</vt:lpstr>
      <vt:lpstr>Terra</vt:lpstr>
      <vt:lpstr>Office Theme</vt:lpstr>
      <vt:lpstr>CHƯƠNG TRÌNH TẬP HUẤN CHO DOANH NGHIỆP CÔNG NGHIỆP</vt:lpstr>
      <vt:lpstr>Sơ bộ về công nghiệp sản xuất giấy</vt:lpstr>
      <vt:lpstr>Công nghệ sản xuất giấy</vt:lpstr>
      <vt:lpstr>Công nghệ sản xuất giấy</vt:lpstr>
      <vt:lpstr>Công nghệ sản xuất giấy</vt:lpstr>
      <vt:lpstr>Công nghệ sản xuất giấy</vt:lpstr>
      <vt:lpstr>Công nghệ sản xuất giấy</vt:lpstr>
      <vt:lpstr>Thảo luận nhóm và trình bày</vt:lpstr>
      <vt:lpstr>Công nghệ sản xuất Bột Kraft gỗ cứng tẩy trắng (BHKP)</vt:lpstr>
      <vt:lpstr>Công nghệ sản xuất Bột giấy hoá nhiệt cơ (CTMP, PRC-APMP)</vt:lpstr>
      <vt:lpstr>Công nghệ sản xuất Bột giấy hoá nhiệt cơ (CTMP, PRC-APMP)</vt:lpstr>
      <vt:lpstr>Công nghệ sản xuất Bột giấy hoá nhiệt cơ (CTMP, PRC-APMP)</vt:lpstr>
      <vt:lpstr>Công nghệ sản xuất bột giấy tái chế bằng phương pháp khử mực DIP </vt:lpstr>
      <vt:lpstr>Công nghệ sản xuất giấy in báo  </vt:lpstr>
      <vt:lpstr>Công nghệ sản xuất giấy in, viết</vt:lpstr>
      <vt:lpstr>Công nghệ sản xuất giấy làm bao bì</vt:lpstr>
      <vt:lpstr>Công nghệ sản xuất giấy Tissue</vt:lpstr>
      <vt:lpstr>Đặc điểm của công nghệ sản xuất giấy</vt:lpstr>
      <vt:lpstr>Năng lượng sử dụng trong ngành công nghiệp giấy</vt:lpstr>
      <vt:lpstr>Các điểm tiêu thụ năng lượng chính trong nhà máy giấy</vt:lpstr>
      <vt:lpstr>Phân bố tiêu thụ điện năng tại một phân xưởng sản xuất giấy tisue</vt:lpstr>
      <vt:lpstr>Phân bố tiêu thụ điện năng tại 1 phân xưởng giấy in, viết</vt:lpstr>
      <vt:lpstr>Bản đồ năng lượng của một dây chuyền sản xuất giấy Tissue</vt:lpstr>
      <vt:lpstr>Năng lượng sử dụng trong dây chuyền sản xuất giấy</vt:lpstr>
      <vt:lpstr>Năng lượng sử dụng trong dây chuyền sản xuất giấy</vt:lpstr>
      <vt:lpstr>Thảo luận: Các thông số kỹ thuật cần theo dõi</vt:lpstr>
      <vt:lpstr>Thảo luận: Các lỗi kỹ thuật phổ biến gây lãng phí năng lượng</vt:lpstr>
      <vt:lpstr>Tiêu hao năng lượng cho một số loại hình sản phẩm </vt:lpstr>
      <vt:lpstr>Tiêu hao năng lượng cho một số loại hình sản phẩm </vt:lpstr>
      <vt:lpstr>Tiêu hao năng lượng cho một số loại hình sản phẩm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65</cp:revision>
  <dcterms:modified xsi:type="dcterms:W3CDTF">2025-10-03T08:39:03Z</dcterms:modified>
</cp:coreProperties>
</file>